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Nunit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Nunito-regular.fntdata"/><Relationship Id="rId41" Type="http://schemas.openxmlformats.org/officeDocument/2006/relationships/slide" Target="slides/slide37.xml"/><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OpenSans-regular.fntdata"/><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Born out of Google in 2003.</a:t>
            </a:r>
          </a:p>
          <a:p>
            <a:pPr lvl="0">
              <a:spcBef>
                <a:spcPts val="0"/>
              </a:spcBef>
              <a:buNone/>
            </a:pPr>
            <a:r>
              <a:rPr lang="en"/>
              <a:t>Term coined by Ben Treynor, the senior VP of technical operations at Google.</a:t>
            </a:r>
          </a:p>
          <a:p>
            <a:pPr lvl="0">
              <a:spcBef>
                <a:spcPts val="0"/>
              </a:spcBef>
              <a:buNone/>
            </a:pPr>
            <a:r>
              <a:rPr lang="en"/>
              <a:t>Could be viewed as an implementation of DevOps but with it’s own views on certain items as we’ll come to see.</a:t>
            </a:r>
          </a:p>
          <a:p>
            <a:pPr lvl="0">
              <a:spcBef>
                <a:spcPts val="0"/>
              </a:spcBef>
              <a:buNone/>
            </a:pPr>
            <a:r>
              <a:rPr lang="en"/>
              <a:t>Implemented as Site Reliability Engineers</a:t>
            </a:r>
          </a:p>
          <a:p>
            <a:pPr lvl="0" rtl="0">
              <a:spcBef>
                <a:spcPts val="0"/>
              </a:spcBef>
              <a:buNone/>
            </a:pPr>
            <a:r>
              <a:rPr lang="en"/>
              <a:t>Think of SRE as an kind of implementation of DevOps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lnSpc>
                <a:spcPct val="115000"/>
              </a:lnSpc>
              <a:spcBef>
                <a:spcPts val="0"/>
              </a:spcBef>
              <a:spcAft>
                <a:spcPts val="1600"/>
              </a:spcAft>
              <a:buChar char="-"/>
            </a:pPr>
            <a:r>
              <a:rPr lang="en"/>
              <a:t>SREs run services, operated for users and are </a:t>
            </a:r>
            <a:r>
              <a:rPr lang="en"/>
              <a:t>ultimately</a:t>
            </a:r>
            <a:r>
              <a:rPr lang="en"/>
              <a:t> responsible for the health of those service. It takes a lot to keep these running which we’ll get to shortly.</a:t>
            </a:r>
          </a:p>
          <a:p>
            <a:pPr indent="-228600" lvl="0" marL="457200" rtl="0">
              <a:lnSpc>
                <a:spcPct val="115000"/>
              </a:lnSpc>
              <a:spcBef>
                <a:spcPts val="0"/>
              </a:spcBef>
              <a:spcAft>
                <a:spcPts val="1600"/>
              </a:spcAft>
              <a:buChar char="-"/>
            </a:pPr>
            <a:r>
              <a:rPr lang="en"/>
              <a:t>Foremost they are a Developer for the most part. Hiring process and skills are the same as a developer, except SRE have infrastructure knowledge too.</a:t>
            </a:r>
          </a:p>
          <a:p>
            <a:pPr indent="-228600" lvl="0" marL="457200" rtl="0">
              <a:lnSpc>
                <a:spcPct val="115000"/>
              </a:lnSpc>
              <a:spcBef>
                <a:spcPts val="0"/>
              </a:spcBef>
              <a:spcAft>
                <a:spcPts val="1600"/>
              </a:spcAft>
              <a:buChar char="-"/>
            </a:pPr>
            <a:r>
              <a:rPr lang="en"/>
              <a:t>A coding background is critical.</a:t>
            </a:r>
          </a:p>
          <a:p>
            <a:pPr indent="-228600" lvl="0" marL="457200" rtl="0">
              <a:lnSpc>
                <a:spcPct val="115000"/>
              </a:lnSpc>
              <a:spcBef>
                <a:spcPts val="0"/>
              </a:spcBef>
              <a:spcAft>
                <a:spcPts val="1600"/>
              </a:spcAft>
              <a:buChar char="-"/>
            </a:pPr>
            <a:r>
              <a:rPr lang="en"/>
              <a:t>They are not a system administrator, operations engineer or DevOps engineer.</a:t>
            </a:r>
          </a:p>
          <a:p>
            <a:pPr indent="-228600" lvl="0" marL="457200" rtl="0">
              <a:lnSpc>
                <a:spcPct val="115000"/>
              </a:lnSpc>
              <a:spcBef>
                <a:spcPts val="0"/>
              </a:spcBef>
              <a:spcAft>
                <a:spcPts val="1600"/>
              </a:spcAft>
              <a:buChar char="-"/>
            </a:pPr>
            <a:r>
              <a:rPr lang="en"/>
              <a:t>Someone who automates their mundan or manual work loads and fix root causes in applications.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indent="-228600" lvl="0" marL="457200" rtl="0">
              <a:spcBef>
                <a:spcPts val="0"/>
              </a:spcBef>
              <a:buChar char="-"/>
            </a:pPr>
            <a:r>
              <a:rPr lang="en"/>
              <a:t>They are embedded into product teams. Built it, Own it teams. Reduce hands offs to operations and historically DevOps.</a:t>
            </a:r>
          </a:p>
          <a:p>
            <a:pPr indent="-228600" lvl="0" marL="457200" rtl="0">
              <a:spcBef>
                <a:spcPts val="0"/>
              </a:spcBef>
              <a:buChar char="-"/>
            </a:pPr>
            <a:r>
              <a:rPr lang="en"/>
              <a:t>They are part of the developer head count for product teams.</a:t>
            </a:r>
          </a:p>
          <a:p>
            <a:pPr indent="-228600" lvl="0" marL="457200" rtl="0">
              <a:spcBef>
                <a:spcPts val="0"/>
              </a:spcBef>
              <a:buChar char="-"/>
            </a:pPr>
            <a:r>
              <a:rPr lang="en"/>
              <a:t>They have a hard limit of &lt; 50% of time doing operational work such as fire fighting. Also called Toil - toil is mundane, repetitive operational work providing no enduring value, which scales linearly with service growth.</a:t>
            </a:r>
          </a:p>
          <a:p>
            <a:pPr indent="-228600" lvl="0" marL="457200" rtl="0">
              <a:spcBef>
                <a:spcPts val="0"/>
              </a:spcBef>
              <a:buChar char="-"/>
            </a:pPr>
            <a:r>
              <a:rPr lang="en"/>
              <a:t>Developers aren’t totally removed from ops responsibilities. If SRE is over 50% threshold, developers must take up the slack or hire more SRE’s. Hope is as work is automated and applications are self healing this shouldn’t be a problem.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rtl="0" algn="l">
              <a:lnSpc>
                <a:spcPct val="115000"/>
              </a:lnSpc>
              <a:spcBef>
                <a:spcPts val="0"/>
              </a:spcBef>
              <a:spcAft>
                <a:spcPts val="1600"/>
              </a:spcAft>
              <a:buNone/>
            </a:pPr>
            <a:r>
              <a:rPr lang="en" sz="1200">
                <a:latin typeface="Open Sans"/>
                <a:ea typeface="Open Sans"/>
                <a:cs typeface="Open Sans"/>
                <a:sym typeface="Open Sans"/>
              </a:rPr>
              <a:t>Quoted from booked entitled ‘Site Reliability Engineering - How Google Runs Production Systems’’.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Good question - one that I was asked the other day.</a:t>
            </a:r>
          </a:p>
          <a:p>
            <a:pPr lvl="0" rtl="0">
              <a:spcBef>
                <a:spcPts val="0"/>
              </a:spcBef>
              <a:buNone/>
            </a:pPr>
            <a:r>
              <a:rPr lang="en"/>
              <a:t>To highlight this. Let’s look at Google search. </a:t>
            </a:r>
            <a:r>
              <a:rPr lang="en"/>
              <a:t>We’ve all seen Google search so I don’t have to tell you any more about it. But… (Next slide)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Let’s go back a few years, do you prefer Google 2002?</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Or do you prefer Google 502?</a:t>
            </a:r>
          </a:p>
          <a:p>
            <a:pPr lvl="0" rtl="0">
              <a:spcBef>
                <a:spcPts val="0"/>
              </a:spcBef>
              <a:buNone/>
            </a:pPr>
            <a:r>
              <a:rPr lang="en"/>
              <a:t>So do we prefer the latest feature or the product works?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Over 5 &amp; half years at Proto Labs in various IT and Software roles. Previously the “IT” guy doing networking, sysadmin, etc.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It’s not thought about really </a:t>
            </a:r>
            <a:r>
              <a:rPr lang="en"/>
              <a:t>until</a:t>
            </a:r>
            <a:r>
              <a:rPr lang="en"/>
              <a:t> there’s </a:t>
            </a:r>
            <a:r>
              <a:rPr lang="en"/>
              <a:t>reliability</a:t>
            </a:r>
            <a:r>
              <a:rPr lang="en"/>
              <a:t> issues and easily taken for granted.</a:t>
            </a:r>
          </a:p>
          <a:p>
            <a:pPr lvl="0">
              <a:spcBef>
                <a:spcPts val="0"/>
              </a:spcBef>
              <a:buNone/>
            </a:pPr>
            <a:r>
              <a:rPr lang="en"/>
              <a:t>Characterized</a:t>
            </a:r>
            <a:r>
              <a:rPr lang="en"/>
              <a:t> based on </a:t>
            </a:r>
            <a:r>
              <a:rPr lang="en"/>
              <a:t>absence</a:t>
            </a:r>
            <a:r>
              <a:rPr lang="en"/>
              <a:t> of errors.</a:t>
            </a:r>
          </a:p>
          <a:p>
            <a:pPr lvl="0">
              <a:spcBef>
                <a:spcPts val="0"/>
              </a:spcBef>
              <a:buNone/>
            </a:pPr>
            <a:r>
              <a:rPr lang="en"/>
              <a:t>By the time a service is unstable a series of systems failures have </a:t>
            </a:r>
            <a:r>
              <a:rPr lang="en"/>
              <a:t>occurred</a:t>
            </a:r>
            <a:r>
              <a:rPr lang="en"/>
              <a:t>.</a:t>
            </a:r>
          </a:p>
          <a:p>
            <a:pPr lvl="0" rtl="0">
              <a:spcBef>
                <a:spcPts val="0"/>
              </a:spcBef>
              <a:buNone/>
            </a:pPr>
            <a:r>
              <a:rPr lang="en"/>
              <a:t>We need to work on reliability all the time, not just </a:t>
            </a:r>
            <a:r>
              <a:rPr lang="en"/>
              <a:t>when</a:t>
            </a:r>
            <a:r>
              <a:rPr lang="en"/>
              <a:t> it’s on fire.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On the flip side, do we want 100% reliability though? </a:t>
            </a:r>
          </a:p>
          <a:p>
            <a:pPr lvl="0">
              <a:spcBef>
                <a:spcPts val="0"/>
              </a:spcBef>
              <a:buNone/>
            </a:pPr>
            <a:r>
              <a:rPr lang="en"/>
              <a:t>Is it </a:t>
            </a:r>
            <a:r>
              <a:rPr lang="en"/>
              <a:t>achievable</a:t>
            </a:r>
            <a:r>
              <a:rPr lang="en"/>
              <a:t>? </a:t>
            </a:r>
          </a:p>
          <a:p>
            <a:pPr lvl="0">
              <a:spcBef>
                <a:spcPts val="0"/>
              </a:spcBef>
              <a:buNone/>
            </a:pPr>
            <a:r>
              <a:rPr lang="en"/>
              <a:t>One way I could </a:t>
            </a:r>
            <a:r>
              <a:rPr lang="en"/>
              <a:t>achieve</a:t>
            </a:r>
            <a:r>
              <a:rPr lang="en"/>
              <a:t> this is to freeze source control, stop builds and stop production deployment and only essential PROD </a:t>
            </a:r>
            <a:r>
              <a:rPr lang="en"/>
              <a:t>maintenance</a:t>
            </a:r>
          </a:p>
          <a:p>
            <a:pPr lvl="0" rtl="0">
              <a:spcBef>
                <a:spcPts val="0"/>
              </a:spcBef>
              <a:buNone/>
            </a:pPr>
            <a:r>
              <a:rPr lang="en"/>
              <a:t> / care taking such as disk space increases, etc.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We need SREs in order to </a:t>
            </a:r>
            <a:r>
              <a:rPr lang="en"/>
              <a:t>embrace</a:t>
            </a:r>
            <a:r>
              <a:rPr lang="en"/>
              <a:t> risk! SREs shouldn’t actually be trying to avoid all outages. Instead sometimes they can be ones pushing for risk at times if the error budget allows it based on the SLO.</a:t>
            </a:r>
          </a:p>
          <a:p>
            <a:pPr lvl="0">
              <a:spcBef>
                <a:spcPts val="0"/>
              </a:spcBef>
              <a:buNone/>
            </a:pPr>
            <a:r>
              <a:rPr lang="en"/>
              <a:t>Service Level Objectives (SLOs) is a target value or range for a service level that is measured by a SLO.</a:t>
            </a:r>
          </a:p>
          <a:p>
            <a:pPr lvl="0">
              <a:spcBef>
                <a:spcPts val="0"/>
              </a:spcBef>
              <a:buNone/>
            </a:pPr>
            <a:r>
              <a:t/>
            </a:r>
            <a:endParaRPr/>
          </a:p>
          <a:p>
            <a:pPr lvl="0" rtl="0">
              <a:spcBef>
                <a:spcPts val="0"/>
              </a:spcBef>
              <a:buNone/>
            </a:pPr>
            <a:r>
              <a:rPr lang="en"/>
              <a:t>Google have a loosely coupled </a:t>
            </a:r>
            <a:r>
              <a:rPr lang="en"/>
              <a:t>distributed</a:t>
            </a:r>
            <a:r>
              <a:rPr lang="en"/>
              <a:t> lock system called Chubby and is designed is for </a:t>
            </a:r>
            <a:r>
              <a:rPr lang="en"/>
              <a:t>availability</a:t>
            </a:r>
            <a:r>
              <a:rPr lang="en"/>
              <a:t> and reliability as opposed to high performance. They found that failures in the global Chubby service consistently resulted </a:t>
            </a:r>
            <a:r>
              <a:rPr lang="en"/>
              <a:t>generated</a:t>
            </a:r>
            <a:r>
              <a:rPr lang="en"/>
              <a:t> service outages, many of which were end user </a:t>
            </a:r>
            <a:r>
              <a:rPr lang="en"/>
              <a:t>visible</a:t>
            </a:r>
            <a:r>
              <a:rPr lang="en"/>
              <a:t>. This is because of its high </a:t>
            </a:r>
            <a:r>
              <a:rPr lang="en"/>
              <a:t>availability rate (and hardly even had true global outages), it provided a false sense of security so people started adding dependencies assuming it would never go down.</a:t>
            </a:r>
            <a:br>
              <a:rPr lang="en"/>
            </a:br>
            <a:br>
              <a:rPr lang="en"/>
            </a:br>
            <a:r>
              <a:rPr lang="en"/>
              <a:t>The solution was for SREs to ensure Chubby meets but does not significantly exceed it’s SLO. For any given quarter if a true failure has not dropped availability below the target, a controlled outage will be initiated by intentionally taking the service down. This allows them to flush out unreasonable dependencies. Doing so forces service owners to reckon the reality of distributed systems soon rather than later.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rtl="0">
              <a:lnSpc>
                <a:spcPct val="150000"/>
              </a:lnSpc>
              <a:spcBef>
                <a:spcPts val="1000"/>
              </a:spcBef>
              <a:buNone/>
            </a:pPr>
            <a:r>
              <a:rPr lang="en" sz="1200">
                <a:solidFill>
                  <a:srgbClr val="424242"/>
                </a:solidFill>
                <a:latin typeface="Calibri"/>
                <a:ea typeface="Calibri"/>
                <a:cs typeface="Calibri"/>
                <a:sym typeface="Calibri"/>
              </a:rPr>
              <a:t>Reliability pyramid - Think of it as building blocks and practices required for SRE.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Building block underpins all our efforts and other stages. Without solid monitor we’d be flying blind and unable to detect outages.</a:t>
            </a:r>
          </a:p>
          <a:p>
            <a:pPr lvl="0">
              <a:spcBef>
                <a:spcPts val="0"/>
              </a:spcBef>
              <a:buNone/>
            </a:pPr>
            <a:r>
              <a:rPr lang="en"/>
              <a:t>This is where SLO come into play as they need monitoring.</a:t>
            </a:r>
          </a:p>
          <a:p>
            <a:pPr lvl="0">
              <a:spcBef>
                <a:spcPts val="0"/>
              </a:spcBef>
              <a:buNone/>
            </a:pPr>
            <a:r>
              <a:t/>
            </a:r>
            <a:endParaRPr/>
          </a:p>
          <a:p>
            <a:pPr lvl="0">
              <a:spcBef>
                <a:spcPts val="0"/>
              </a:spcBef>
              <a:buNone/>
            </a:pPr>
            <a:r>
              <a:rPr lang="en"/>
              <a:t>It’s both unrealistic and undesirable to insist that SLOs will be met 100% of the time: doing so can reduce the rate of innovation and deployment. Instead, it is better to allow an error budget—a rate at which the SLOs can be missed—and track that on a daily or weekly basis. These are what are reported to Upper management on a monthly or quarterly assessment, too. (An error budget is just an SLO for meeting other SLOs!)</a:t>
            </a:r>
          </a:p>
          <a:p>
            <a:pPr lvl="0">
              <a:spcBef>
                <a:spcPts val="0"/>
              </a:spcBef>
              <a:buNone/>
            </a:pPr>
            <a:r>
              <a:t/>
            </a:r>
            <a:endParaRPr/>
          </a:p>
          <a:p>
            <a:pPr lvl="0">
              <a:spcBef>
                <a:spcPts val="0"/>
              </a:spcBef>
              <a:buNone/>
            </a:pPr>
            <a:r>
              <a:rPr lang="en"/>
              <a:t>Outputs of monitoring should be alerts, tickets, logging.</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Required</a:t>
            </a:r>
            <a:r>
              <a:rPr lang="en"/>
              <a:t> formal incident response for outages, which is followed. </a:t>
            </a:r>
          </a:p>
          <a:p>
            <a:pPr lvl="0">
              <a:spcBef>
                <a:spcPts val="0"/>
              </a:spcBef>
              <a:buNone/>
            </a:pPr>
            <a:r>
              <a:rPr lang="en"/>
              <a:t>Communication of incidents is key.</a:t>
            </a:r>
          </a:p>
          <a:p>
            <a:pPr lvl="0" rtl="0">
              <a:spcBef>
                <a:spcPts val="0"/>
              </a:spcBef>
              <a:buNone/>
            </a:pPr>
            <a:r>
              <a:rPr lang="en"/>
              <a:t>Incident response is not about find root cause, it’s about restoring reliability and functionality. Can also mean gracefully degrading user experience temporarily using feature toggles. Essentially stopping the bleed.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This comes after we’ve mitigated the impact. Why - Because the intent is that we be alerted on and manually solve only new and </a:t>
            </a:r>
            <a:r>
              <a:rPr lang="en"/>
              <a:t>exciting</a:t>
            </a:r>
            <a:r>
              <a:rPr lang="en"/>
              <a:t> problems; it’s boring fixing same thing again.</a:t>
            </a:r>
          </a:p>
          <a:p>
            <a:pPr lvl="0">
              <a:spcBef>
                <a:spcPts val="0"/>
              </a:spcBef>
              <a:buNone/>
            </a:pPr>
            <a:r>
              <a:t/>
            </a:r>
            <a:endParaRPr/>
          </a:p>
          <a:p>
            <a:pPr lvl="0">
              <a:spcBef>
                <a:spcPts val="0"/>
              </a:spcBef>
              <a:buNone/>
            </a:pPr>
            <a:r>
              <a:rPr lang="en"/>
              <a:t>Postmortem enabled that the feedback.</a:t>
            </a:r>
          </a:p>
          <a:p>
            <a:pPr lvl="0">
              <a:spcBef>
                <a:spcPts val="0"/>
              </a:spcBef>
              <a:buNone/>
            </a:pPr>
            <a:r>
              <a:rPr lang="en"/>
              <a:t>A postmortem must always include actionable items to detect the issue more effectively and prevent the issue in the future if possible.</a:t>
            </a:r>
          </a:p>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Even though it might sometimes be hard to be blameless, we should trust SREs and engineers tried </a:t>
            </a:r>
            <a:r>
              <a:rPr lang="en"/>
              <a:t>their</a:t>
            </a:r>
            <a:r>
              <a:rPr lang="en"/>
              <a:t> best.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Motto</a:t>
            </a:r>
            <a:r>
              <a:rPr lang="en"/>
              <a:t> I’ve adopted for our postmortems.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Before we jump into SRE, let’s look at something else first to give us a good grounding to understand SRE.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Knowing what goes wrong, our next step is to attempt to prevent it by writing our test suits to give us assurance and confidence that our services are doing as we expected with issue before released to production.</a:t>
            </a:r>
          </a:p>
          <a:p>
            <a:pPr lvl="0">
              <a:spcBef>
                <a:spcPts val="0"/>
              </a:spcBef>
              <a:buNone/>
            </a:pPr>
            <a:r>
              <a:t/>
            </a:r>
            <a:endParaRPr/>
          </a:p>
          <a:p>
            <a:pPr lvl="0">
              <a:spcBef>
                <a:spcPts val="0"/>
              </a:spcBef>
              <a:buNone/>
            </a:pPr>
            <a:r>
              <a:rPr lang="en"/>
              <a:t>Use of unit tests, integration tests, acceptance tests, systems integration tests, smoke tests.</a:t>
            </a:r>
          </a:p>
          <a:p>
            <a:pPr lvl="0">
              <a:spcBef>
                <a:spcPts val="0"/>
              </a:spcBef>
              <a:buNone/>
            </a:pPr>
            <a:r>
              <a:t/>
            </a:r>
            <a:endParaRPr/>
          </a:p>
          <a:p>
            <a:pPr lvl="0" rtl="0">
              <a:spcBef>
                <a:spcPts val="0"/>
              </a:spcBef>
              <a:buNone/>
            </a:pPr>
            <a:r>
              <a:rPr lang="en"/>
              <a:t>If you find an issue, you need good release procedures in order to either roll forward or back.</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Capacity planning is key so we can scale out before we run into reliability issues as well as ensuring we’re using capacity already </a:t>
            </a:r>
            <a:r>
              <a:rPr lang="en"/>
              <a:t>provisioned</a:t>
            </a:r>
            <a:r>
              <a:rPr lang="en"/>
              <a:t>.</a:t>
            </a:r>
          </a:p>
          <a:p>
            <a:pPr lvl="0">
              <a:spcBef>
                <a:spcPts val="0"/>
              </a:spcBef>
              <a:buNone/>
            </a:pPr>
            <a:br>
              <a:rPr lang="en"/>
            </a:br>
            <a:r>
              <a:rPr lang="en"/>
              <a:t>Need to be able to deal with current workload and expected growth.</a:t>
            </a:r>
          </a:p>
          <a:p>
            <a:pPr lvl="0">
              <a:spcBef>
                <a:spcPts val="0"/>
              </a:spcBef>
              <a:buNone/>
            </a:pPr>
            <a:r>
              <a:t/>
            </a:r>
            <a:endParaRPr/>
          </a:p>
          <a:p>
            <a:pPr lvl="0" rtl="0">
              <a:spcBef>
                <a:spcPts val="0"/>
              </a:spcBef>
              <a:buNone/>
            </a:pPr>
            <a:r>
              <a:rPr lang="en"/>
              <a:t>As part of this stage, we might also want to think about how we handle overload and addressing cascade failures. These can be if one </a:t>
            </a:r>
            <a:r>
              <a:rPr lang="en"/>
              <a:t>instance</a:t>
            </a:r>
            <a:r>
              <a:rPr lang="en"/>
              <a:t> fails, it will put pressure on other instances and cause them to overload and fail. Could also include load shedding.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 service doesn’t become </a:t>
            </a:r>
            <a:r>
              <a:rPr lang="en"/>
              <a:t>reliable</a:t>
            </a:r>
            <a:r>
              <a:rPr lang="en"/>
              <a:t> </a:t>
            </a:r>
            <a:r>
              <a:rPr lang="en"/>
              <a:t>overnight</a:t>
            </a:r>
            <a:r>
              <a:rPr lang="en"/>
              <a:t>. It takes effort, including development. This is why SREs must be able to code on the application along side normal developers so they can help out, with a focus on supportability.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Now we have a product that has been built with reliability which we need to launch. </a:t>
            </a:r>
          </a:p>
          <a:p>
            <a:pPr lvl="0">
              <a:spcBef>
                <a:spcPts val="0"/>
              </a:spcBef>
              <a:buNone/>
            </a:pPr>
            <a:r>
              <a:t/>
            </a:r>
            <a:endParaRPr/>
          </a:p>
          <a:p>
            <a:pPr lvl="0" rtl="0">
              <a:spcBef>
                <a:spcPts val="0"/>
              </a:spcBef>
              <a:buNone/>
            </a:pPr>
            <a:r>
              <a:rPr lang="en"/>
              <a:t>At Google they have Launch Coordination Engineers within the Site </a:t>
            </a:r>
            <a:r>
              <a:rPr lang="en"/>
              <a:t>Reliability</a:t>
            </a:r>
            <a:r>
              <a:rPr lang="en"/>
              <a:t> Team who have a launch checklist of common questions to ask about a launch and solutions to common issues.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What do all these companies have in common? They’ve implemented SRE / production engineers.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SOX is ok with SRE having appropriate operations access, long as monitored, logged and alerted upon.</a:t>
            </a:r>
          </a:p>
          <a:p>
            <a:pPr lvl="0">
              <a:spcBef>
                <a:spcPts val="0"/>
              </a:spcBef>
              <a:buNone/>
            </a:pPr>
            <a:r>
              <a:rPr lang="en"/>
              <a:t>Continued management buy-in - ensuring no conflict of interest.</a:t>
            </a:r>
          </a:p>
          <a:p>
            <a:pPr lvl="0" rtl="0">
              <a:spcBef>
                <a:spcPts val="0"/>
              </a:spcBef>
              <a:buNone/>
            </a:pPr>
            <a:r>
              <a:rPr lang="en"/>
              <a:t>Hard work - it won’t be easy but together we can really make some change.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Closing words. Hope is not a strategy. we must work to make Site Reliability Engineering a success. As Mary P said too, reliability is hard.</a:t>
            </a:r>
          </a:p>
          <a:p>
            <a:pPr lvl="0" rtl="0">
              <a:spcBef>
                <a:spcPts val="0"/>
              </a:spcBef>
              <a:buNone/>
            </a:pPr>
            <a:r>
              <a:t/>
            </a:r>
            <a:endParaRPr/>
          </a:p>
          <a:p>
            <a:pPr lvl="0">
              <a:spcBef>
                <a:spcPts val="0"/>
              </a:spcBef>
              <a:buNone/>
            </a:pPr>
            <a:r>
              <a:rPr lang="en"/>
              <a:t>Quote by Ben Treynor</a:t>
            </a:r>
          </a:p>
          <a:p>
            <a:pPr lvl="0">
              <a:spcBef>
                <a:spcPts val="0"/>
              </a:spcBef>
              <a:buNone/>
            </a:pPr>
            <a:r>
              <a:t/>
            </a:r>
            <a:endParaRPr/>
          </a:p>
          <a:p>
            <a:pPr lvl="0" rtl="0">
              <a:spcBef>
                <a:spcPts val="0"/>
              </a:spcBef>
              <a:buNone/>
            </a:pPr>
            <a:r>
              <a:rPr lang="en"/>
              <a:t>Speak to me if you have any questions.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Yes, I’m going to talk about DevOps in a SRE talk.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 Team - is not just a collection of Ops and Dev staff put together.</a:t>
            </a:r>
          </a:p>
          <a:p>
            <a:pPr lvl="0">
              <a:spcBef>
                <a:spcPts val="0"/>
              </a:spcBef>
              <a:buNone/>
            </a:pPr>
            <a:r>
              <a:rPr lang="en"/>
              <a:t>Last two points apply to SRE too as we’ll come to see.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 Team - Nor a collection of Ops and Dev staff put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Phoenix Project, published in </a:t>
            </a:r>
            <a:r>
              <a:rPr lang="en"/>
              <a:t>January</a:t>
            </a:r>
            <a:r>
              <a:rPr lang="en"/>
              <a:t> 2013. Novel format of an IT and software team trying to </a:t>
            </a:r>
            <a:r>
              <a:rPr lang="en"/>
              <a:t>launch</a:t>
            </a:r>
            <a:r>
              <a:rPr lang="en"/>
              <a:t> a new ecommerce platform.</a:t>
            </a:r>
          </a:p>
          <a:p>
            <a:pPr lvl="0">
              <a:spcBef>
                <a:spcPts val="0"/>
              </a:spcBef>
              <a:buNone/>
            </a:pPr>
            <a:r>
              <a:rPr lang="en"/>
              <a:t>DevOps handbook, published in October 2016.</a:t>
            </a:r>
          </a:p>
          <a:p>
            <a:pPr lvl="0">
              <a:spcBef>
                <a:spcPts val="0"/>
              </a:spcBef>
              <a:buNone/>
            </a:pPr>
            <a:r>
              <a:t/>
            </a:r>
            <a:endParaRPr/>
          </a:p>
          <a:p>
            <a:pPr lvl="0" rtl="0">
              <a:spcBef>
                <a:spcPts val="0"/>
              </a:spcBef>
              <a:buNone/>
            </a:pPr>
            <a:r>
              <a:rPr lang="en"/>
              <a:t>Follows in the footsteps of The Phoenix Project, The DevOps Handbook shows how to replicate these incredible outcomes, by showing how to integrate Product Management, Development, QA, IT Operations, and Information Security to elevate your company and win in the marketplace.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0" y="2824500"/>
            <a:ext cx="7370400" cy="23190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rot="10800000">
            <a:off x="5058904" y="0"/>
            <a:ext cx="4085100" cy="20526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grpSp>
        <p:nvGrpSpPr>
          <p:cNvPr id="14" name="Shape 14"/>
          <p:cNvGrpSpPr/>
          <p:nvPr/>
        </p:nvGrpSpPr>
        <p:grpSpPr>
          <a:xfrm>
            <a:off x="255200" y="592"/>
            <a:ext cx="2250362" cy="1044300"/>
            <a:chOff x="255200" y="592"/>
            <a:chExt cx="2250362"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6" name="Shape 16"/>
            <p:cNvSpPr/>
            <p:nvPr/>
          </p:nvSpPr>
          <p:spPr>
            <a:xfrm>
              <a:off x="509631"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grpSp>
        <p:nvGrpSpPr>
          <p:cNvPr id="18" name="Shape 18"/>
          <p:cNvGrpSpPr/>
          <p:nvPr/>
        </p:nvGrpSpPr>
        <p:grpSpPr>
          <a:xfrm>
            <a:off x="905394" y="592"/>
            <a:ext cx="2250362" cy="1044300"/>
            <a:chOff x="905394" y="592"/>
            <a:chExt cx="2250362" cy="1044300"/>
          </a:xfrm>
        </p:grpSpPr>
        <p:sp>
          <p:nvSpPr>
            <p:cNvPr id="19" name="Shape 19"/>
            <p:cNvSpPr/>
            <p:nvPr/>
          </p:nvSpPr>
          <p:spPr>
            <a:xfrm>
              <a:off x="1414257"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a:off x="905394"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grpSp>
        <p:nvGrpSpPr>
          <p:cNvPr id="22" name="Shape 22"/>
          <p:cNvGrpSpPr/>
          <p:nvPr/>
        </p:nvGrpSpPr>
        <p:grpSpPr>
          <a:xfrm>
            <a:off x="7057467" y="5088"/>
            <a:ext cx="1851282" cy="752107"/>
            <a:chOff x="6917200" y="0"/>
            <a:chExt cx="2227776"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a:off x="6917200"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grpSp>
        <p:nvGrpSpPr>
          <p:cNvPr id="26" name="Shape 26"/>
          <p:cNvGrpSpPr/>
          <p:nvPr/>
        </p:nvGrpSpPr>
        <p:grpSpPr>
          <a:xfrm>
            <a:off x="6553031" y="4217851"/>
            <a:ext cx="2389067" cy="925737"/>
            <a:chOff x="6917200" y="0"/>
            <a:chExt cx="2227776"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a:off x="6917200"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grpSp>
        <p:nvGrpSpPr>
          <p:cNvPr id="30" name="Shape 30"/>
          <p:cNvGrpSpPr/>
          <p:nvPr/>
        </p:nvGrpSpPr>
        <p:grpSpPr>
          <a:xfrm>
            <a:off x="199148" y="4055651"/>
            <a:ext cx="2795414" cy="1083307"/>
            <a:chOff x="6917200" y="0"/>
            <a:chExt cx="2227776"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a:off x="6917200"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rIns="91425" wrap="square"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lt1"/>
              </a:buClr>
              <a:buSzPct val="100000"/>
              <a:buNone/>
              <a:defRPr sz="1600">
                <a:solidFill>
                  <a:schemeClr val="lt1"/>
                </a:solidFill>
              </a:defRPr>
            </a:lvl1pPr>
            <a:lvl2pPr lvl="1" algn="ctr">
              <a:lnSpc>
                <a:spcPct val="100000"/>
              </a:lnSpc>
              <a:spcBef>
                <a:spcPts val="0"/>
              </a:spcBef>
              <a:spcAft>
                <a:spcPts val="0"/>
              </a:spcAft>
              <a:buClr>
                <a:schemeClr val="lt1"/>
              </a:buClr>
              <a:buSzPct val="100000"/>
              <a:buNone/>
              <a:defRPr sz="1600">
                <a:solidFill>
                  <a:schemeClr val="lt1"/>
                </a:solidFill>
              </a:defRPr>
            </a:lvl2pPr>
            <a:lvl3pPr lvl="2" algn="ctr">
              <a:lnSpc>
                <a:spcPct val="100000"/>
              </a:lnSpc>
              <a:spcBef>
                <a:spcPts val="0"/>
              </a:spcBef>
              <a:spcAft>
                <a:spcPts val="0"/>
              </a:spcAft>
              <a:buClr>
                <a:schemeClr val="lt1"/>
              </a:buClr>
              <a:buSzPct val="100000"/>
              <a:buNone/>
              <a:defRPr sz="1600">
                <a:solidFill>
                  <a:schemeClr val="lt1"/>
                </a:solidFill>
              </a:defRPr>
            </a:lvl3pPr>
            <a:lvl4pPr lvl="3" algn="ctr">
              <a:lnSpc>
                <a:spcPct val="100000"/>
              </a:lnSpc>
              <a:spcBef>
                <a:spcPts val="0"/>
              </a:spcBef>
              <a:spcAft>
                <a:spcPts val="0"/>
              </a:spcAft>
              <a:buClr>
                <a:schemeClr val="lt1"/>
              </a:buClr>
              <a:buSzPct val="100000"/>
              <a:buNone/>
              <a:defRPr sz="1600">
                <a:solidFill>
                  <a:schemeClr val="lt1"/>
                </a:solidFill>
              </a:defRPr>
            </a:lvl4pPr>
            <a:lvl5pPr lvl="4" algn="ctr">
              <a:lnSpc>
                <a:spcPct val="100000"/>
              </a:lnSpc>
              <a:spcBef>
                <a:spcPts val="0"/>
              </a:spcBef>
              <a:spcAft>
                <a:spcPts val="0"/>
              </a:spcAft>
              <a:buClr>
                <a:schemeClr val="lt1"/>
              </a:buClr>
              <a:buSzPct val="100000"/>
              <a:buNone/>
              <a:defRPr sz="1600">
                <a:solidFill>
                  <a:schemeClr val="lt1"/>
                </a:solidFill>
              </a:defRPr>
            </a:lvl5pPr>
            <a:lvl6pPr lvl="5" algn="ctr">
              <a:lnSpc>
                <a:spcPct val="100000"/>
              </a:lnSpc>
              <a:spcBef>
                <a:spcPts val="0"/>
              </a:spcBef>
              <a:spcAft>
                <a:spcPts val="0"/>
              </a:spcAft>
              <a:buClr>
                <a:schemeClr val="lt1"/>
              </a:buClr>
              <a:buSzPct val="100000"/>
              <a:buNone/>
              <a:defRPr sz="1600">
                <a:solidFill>
                  <a:schemeClr val="lt1"/>
                </a:solidFill>
              </a:defRPr>
            </a:lvl6pPr>
            <a:lvl7pPr lvl="6" algn="ctr">
              <a:lnSpc>
                <a:spcPct val="100000"/>
              </a:lnSpc>
              <a:spcBef>
                <a:spcPts val="0"/>
              </a:spcBef>
              <a:spcAft>
                <a:spcPts val="0"/>
              </a:spcAft>
              <a:buClr>
                <a:schemeClr val="lt1"/>
              </a:buClr>
              <a:buSzPct val="100000"/>
              <a:buNone/>
              <a:defRPr sz="1600">
                <a:solidFill>
                  <a:schemeClr val="lt1"/>
                </a:solidFill>
              </a:defRPr>
            </a:lvl7pPr>
            <a:lvl8pPr lvl="7" algn="ctr">
              <a:lnSpc>
                <a:spcPct val="100000"/>
              </a:lnSpc>
              <a:spcBef>
                <a:spcPts val="0"/>
              </a:spcBef>
              <a:spcAft>
                <a:spcPts val="0"/>
              </a:spcAft>
              <a:buClr>
                <a:schemeClr val="lt1"/>
              </a:buClr>
              <a:buSzPct val="100000"/>
              <a:buNone/>
              <a:defRPr sz="1600">
                <a:solidFill>
                  <a:schemeClr val="lt1"/>
                </a:solidFill>
              </a:defRPr>
            </a:lvl8pPr>
            <a:lvl9pPr lvl="8" algn="ctr">
              <a:lnSpc>
                <a:spcPct val="100000"/>
              </a:lnSpc>
              <a:spcBef>
                <a:spcPts val="0"/>
              </a:spcBef>
              <a:spcAft>
                <a:spcPts val="0"/>
              </a:spcAft>
              <a:buClr>
                <a:schemeClr val="lt1"/>
              </a:buClr>
              <a:buSzPct val="100000"/>
              <a:buNone/>
              <a:defRPr sz="1600">
                <a:solidFill>
                  <a:schemeClr val="lt1"/>
                </a:solidFill>
              </a:defRPr>
            </a:lvl9pPr>
          </a:lstStyle>
          <a:p/>
        </p:txBody>
      </p:sp>
      <p:sp>
        <p:nvSpPr>
          <p:cNvPr id="36" name="Shape 36"/>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nvGrpSpPr>
          <p:cNvPr id="111" name="Shape 111"/>
          <p:cNvGrpSpPr/>
          <p:nvPr/>
        </p:nvGrpSpPr>
        <p:grpSpPr>
          <a:xfrm>
            <a:off x="5959221" y="4119576"/>
            <a:ext cx="2520951" cy="1024165"/>
            <a:chOff x="6917200" y="0"/>
            <a:chExt cx="2227776"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a:off x="6917200"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grpSp>
      <p:grpSp>
        <p:nvGrpSpPr>
          <p:cNvPr id="115" name="Shape 115"/>
          <p:cNvGrpSpPr/>
          <p:nvPr/>
        </p:nvGrpSpPr>
        <p:grpSpPr>
          <a:xfrm>
            <a:off x="199148" y="2"/>
            <a:ext cx="2795414" cy="1083307"/>
            <a:chOff x="6917200" y="0"/>
            <a:chExt cx="2227776"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a:off x="6917200"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sp>
        <p:nvSpPr>
          <p:cNvPr id="119" name="Shape 119"/>
          <p:cNvSpPr txBox="1"/>
          <p:nvPr>
            <p:ph type="title"/>
          </p:nvPr>
        </p:nvSpPr>
        <p:spPr>
          <a:xfrm>
            <a:off x="1385850" y="1383850"/>
            <a:ext cx="6372300" cy="1379700"/>
          </a:xfrm>
          <a:prstGeom prst="rect">
            <a:avLst/>
          </a:prstGeom>
        </p:spPr>
        <p:txBody>
          <a:bodyPr anchorCtr="0" anchor="ctr" bIns="91425" lIns="91425" rIns="91425" wrap="square" tIns="91425"/>
          <a:lstStyle>
            <a:lvl1pPr lvl="0" algn="ctr">
              <a:spcBef>
                <a:spcPts val="0"/>
              </a:spcBef>
              <a:buClr>
                <a:schemeClr val="dk2"/>
              </a:buClr>
              <a:buSzPct val="100000"/>
              <a:defRPr sz="8600">
                <a:solidFill>
                  <a:schemeClr val="dk2"/>
                </a:solidFill>
              </a:defRPr>
            </a:lvl1pPr>
            <a:lvl2pPr lvl="1" algn="ctr">
              <a:spcBef>
                <a:spcPts val="0"/>
              </a:spcBef>
              <a:buClr>
                <a:schemeClr val="dk2"/>
              </a:buClr>
              <a:buSzPct val="100000"/>
              <a:defRPr sz="8600">
                <a:solidFill>
                  <a:schemeClr val="dk2"/>
                </a:solidFill>
              </a:defRPr>
            </a:lvl2pPr>
            <a:lvl3pPr lvl="2" algn="ctr">
              <a:spcBef>
                <a:spcPts val="0"/>
              </a:spcBef>
              <a:buClr>
                <a:schemeClr val="dk2"/>
              </a:buClr>
              <a:buSzPct val="100000"/>
              <a:defRPr sz="8600">
                <a:solidFill>
                  <a:schemeClr val="dk2"/>
                </a:solidFill>
              </a:defRPr>
            </a:lvl3pPr>
            <a:lvl4pPr lvl="3" algn="ctr">
              <a:spcBef>
                <a:spcPts val="0"/>
              </a:spcBef>
              <a:buClr>
                <a:schemeClr val="dk2"/>
              </a:buClr>
              <a:buSzPct val="100000"/>
              <a:defRPr sz="8600">
                <a:solidFill>
                  <a:schemeClr val="dk2"/>
                </a:solidFill>
              </a:defRPr>
            </a:lvl4pPr>
            <a:lvl5pPr lvl="4" algn="ctr">
              <a:spcBef>
                <a:spcPts val="0"/>
              </a:spcBef>
              <a:buClr>
                <a:schemeClr val="dk2"/>
              </a:buClr>
              <a:buSzPct val="100000"/>
              <a:defRPr sz="8600">
                <a:solidFill>
                  <a:schemeClr val="dk2"/>
                </a:solidFill>
              </a:defRPr>
            </a:lvl5pPr>
            <a:lvl6pPr lvl="5" algn="ctr">
              <a:spcBef>
                <a:spcPts val="0"/>
              </a:spcBef>
              <a:buClr>
                <a:schemeClr val="dk2"/>
              </a:buClr>
              <a:buSzPct val="100000"/>
              <a:defRPr sz="8600">
                <a:solidFill>
                  <a:schemeClr val="dk2"/>
                </a:solidFill>
              </a:defRPr>
            </a:lvl6pPr>
            <a:lvl7pPr lvl="6" algn="ctr">
              <a:spcBef>
                <a:spcPts val="0"/>
              </a:spcBef>
              <a:buClr>
                <a:schemeClr val="dk2"/>
              </a:buClr>
              <a:buSzPct val="100000"/>
              <a:defRPr sz="8600">
                <a:solidFill>
                  <a:schemeClr val="dk2"/>
                </a:solidFill>
              </a:defRPr>
            </a:lvl7pPr>
            <a:lvl8pPr lvl="7" algn="ctr">
              <a:spcBef>
                <a:spcPts val="0"/>
              </a:spcBef>
              <a:buClr>
                <a:schemeClr val="dk2"/>
              </a:buClr>
              <a:buSzPct val="100000"/>
              <a:defRPr sz="8600">
                <a:solidFill>
                  <a:schemeClr val="dk2"/>
                </a:solidFill>
              </a:defRPr>
            </a:lvl8pPr>
            <a:lvl9pPr lvl="8" algn="ctr">
              <a:spcBef>
                <a:spcPts val="0"/>
              </a:spcBef>
              <a:buClr>
                <a:schemeClr val="dk2"/>
              </a:buClr>
              <a:buSzPct val="100000"/>
              <a:defRPr sz="8600">
                <a:solidFill>
                  <a:schemeClr val="dk2"/>
                </a:solidFill>
              </a:defRPr>
            </a:lvl9pPr>
          </a:lstStyle>
          <a:p/>
        </p:txBody>
      </p:sp>
      <p:sp>
        <p:nvSpPr>
          <p:cNvPr id="120" name="Shape 120"/>
          <p:cNvSpPr txBox="1"/>
          <p:nvPr>
            <p:ph idx="1" type="body"/>
          </p:nvPr>
        </p:nvSpPr>
        <p:spPr>
          <a:xfrm>
            <a:off x="1385850" y="2863850"/>
            <a:ext cx="6372300" cy="6411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21" name="Shape 121"/>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nvGrpSpPr>
          <p:cNvPr id="39" name="Shape 39"/>
          <p:cNvGrpSpPr/>
          <p:nvPr/>
        </p:nvGrpSpPr>
        <p:grpSpPr>
          <a:xfrm>
            <a:off x="5594190" y="3961114"/>
            <a:ext cx="2910144" cy="1182339"/>
            <a:chOff x="6917200" y="0"/>
            <a:chExt cx="2227776"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2" name="Shape 42"/>
            <p:cNvSpPr/>
            <p:nvPr/>
          </p:nvSpPr>
          <p:spPr>
            <a:xfrm>
              <a:off x="6917200"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grpSp>
      <p:grpSp>
        <p:nvGrpSpPr>
          <p:cNvPr id="43" name="Shape 43"/>
          <p:cNvGrpSpPr/>
          <p:nvPr/>
        </p:nvGrpSpPr>
        <p:grpSpPr>
          <a:xfrm>
            <a:off x="199148" y="2"/>
            <a:ext cx="2795414" cy="1083307"/>
            <a:chOff x="6917200" y="0"/>
            <a:chExt cx="2227776"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p:nvPr/>
          </p:nvSpPr>
          <p:spPr>
            <a:xfrm>
              <a:off x="6917200"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sp>
        <p:nvSpPr>
          <p:cNvPr id="47" name="Shape 47"/>
          <p:cNvSpPr txBox="1"/>
          <p:nvPr>
            <p:ph type="title"/>
          </p:nvPr>
        </p:nvSpPr>
        <p:spPr>
          <a:xfrm>
            <a:off x="1888683" y="1746100"/>
            <a:ext cx="5377500" cy="1646100"/>
          </a:xfrm>
          <a:prstGeom prst="rect">
            <a:avLst/>
          </a:prstGeom>
        </p:spPr>
        <p:txBody>
          <a:bodyPr anchorCtr="0" anchor="ctr" bIns="91425" lIns="91425" rIns="91425" wrap="square" tIns="91425"/>
          <a:lstStyle>
            <a:lvl1pPr lvl="0" algn="ctr">
              <a:spcBef>
                <a:spcPts val="0"/>
              </a:spcBef>
              <a:buClr>
                <a:schemeClr val="dk2"/>
              </a:buClr>
              <a:buSzPct val="100000"/>
              <a:defRPr sz="3200">
                <a:solidFill>
                  <a:schemeClr val="dk2"/>
                </a:solidFill>
              </a:defRPr>
            </a:lvl1pPr>
            <a:lvl2pPr lvl="1" algn="ctr">
              <a:spcBef>
                <a:spcPts val="0"/>
              </a:spcBef>
              <a:buClr>
                <a:schemeClr val="dk2"/>
              </a:buClr>
              <a:buSzPct val="100000"/>
              <a:defRPr sz="3200">
                <a:solidFill>
                  <a:schemeClr val="dk2"/>
                </a:solidFill>
              </a:defRPr>
            </a:lvl2pPr>
            <a:lvl3pPr lvl="2" algn="ctr">
              <a:spcBef>
                <a:spcPts val="0"/>
              </a:spcBef>
              <a:buClr>
                <a:schemeClr val="dk2"/>
              </a:buClr>
              <a:buSzPct val="100000"/>
              <a:defRPr sz="3200">
                <a:solidFill>
                  <a:schemeClr val="dk2"/>
                </a:solidFill>
              </a:defRPr>
            </a:lvl3pPr>
            <a:lvl4pPr lvl="3" algn="ctr">
              <a:spcBef>
                <a:spcPts val="0"/>
              </a:spcBef>
              <a:buClr>
                <a:schemeClr val="dk2"/>
              </a:buClr>
              <a:buSzPct val="100000"/>
              <a:defRPr sz="3200">
                <a:solidFill>
                  <a:schemeClr val="dk2"/>
                </a:solidFill>
              </a:defRPr>
            </a:lvl4pPr>
            <a:lvl5pPr lvl="4" algn="ctr">
              <a:spcBef>
                <a:spcPts val="0"/>
              </a:spcBef>
              <a:buClr>
                <a:schemeClr val="dk2"/>
              </a:buClr>
              <a:buSzPct val="100000"/>
              <a:defRPr sz="3200">
                <a:solidFill>
                  <a:schemeClr val="dk2"/>
                </a:solidFill>
              </a:defRPr>
            </a:lvl5pPr>
            <a:lvl6pPr lvl="5" algn="ctr">
              <a:spcBef>
                <a:spcPts val="0"/>
              </a:spcBef>
              <a:buClr>
                <a:schemeClr val="dk2"/>
              </a:buClr>
              <a:buSzPct val="100000"/>
              <a:defRPr sz="3200">
                <a:solidFill>
                  <a:schemeClr val="dk2"/>
                </a:solidFill>
              </a:defRPr>
            </a:lvl6pPr>
            <a:lvl7pPr lvl="6" algn="ctr">
              <a:spcBef>
                <a:spcPts val="0"/>
              </a:spcBef>
              <a:buClr>
                <a:schemeClr val="dk2"/>
              </a:buClr>
              <a:buSzPct val="100000"/>
              <a:defRPr sz="3200">
                <a:solidFill>
                  <a:schemeClr val="dk2"/>
                </a:solidFill>
              </a:defRPr>
            </a:lvl7pPr>
            <a:lvl8pPr lvl="7" algn="ctr">
              <a:spcBef>
                <a:spcPts val="0"/>
              </a:spcBef>
              <a:buClr>
                <a:schemeClr val="dk2"/>
              </a:buClr>
              <a:buSzPct val="100000"/>
              <a:defRPr sz="3200">
                <a:solidFill>
                  <a:schemeClr val="dk2"/>
                </a:solidFill>
              </a:defRPr>
            </a:lvl8pPr>
            <a:lvl9pPr lvl="8" algn="ctr">
              <a:spcBef>
                <a:spcPts val="0"/>
              </a:spcBef>
              <a:buClr>
                <a:schemeClr val="dk2"/>
              </a:buClr>
              <a:buSzPct val="100000"/>
              <a:defRPr sz="3200">
                <a:solidFill>
                  <a:schemeClr val="dk2"/>
                </a:solidFill>
              </a:defRPr>
            </a:lvl9pPr>
          </a:lstStyle>
          <a:p/>
        </p:txBody>
      </p:sp>
      <p:sp>
        <p:nvSpPr>
          <p:cNvPr id="48" name="Shape 48"/>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a:off x="30"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a:off x="30"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3" name="Shape 63"/>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66" name="Shape 66"/>
          <p:cNvSpPr/>
          <p:nvPr/>
        </p:nvSpPr>
        <p:spPr>
          <a:xfrm>
            <a:off x="30"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69" name="Shape 69"/>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a:off x="30" y="2824500"/>
            <a:ext cx="7370400" cy="23190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6" name="Shape 76"/>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899"/>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flipH="1">
            <a:off x="3583210" y="1554112"/>
            <a:ext cx="5560500" cy="35895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80" name="Shape 80"/>
          <p:cNvGrpSpPr/>
          <p:nvPr/>
        </p:nvGrpSpPr>
        <p:grpSpPr>
          <a:xfrm>
            <a:off x="255991" y="-118"/>
            <a:ext cx="2251347" cy="1043407"/>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grpSp>
        <p:nvGrpSpPr>
          <p:cNvPr id="85" name="Shape 85"/>
          <p:cNvGrpSpPr/>
          <p:nvPr/>
        </p:nvGrpSpPr>
        <p:grpSpPr>
          <a:xfrm>
            <a:off x="34934" y="4522125"/>
            <a:ext cx="1593305" cy="617071"/>
            <a:chOff x="6917200" y="0"/>
            <a:chExt cx="2227776"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a:off x="6917200"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grpSp>
        <p:nvGrpSpPr>
          <p:cNvPr id="89" name="Shape 89"/>
          <p:cNvGrpSpPr/>
          <p:nvPr/>
        </p:nvGrpSpPr>
        <p:grpSpPr>
          <a:xfrm>
            <a:off x="5886352" y="1242"/>
            <a:ext cx="3257454" cy="1261513"/>
            <a:chOff x="6917200" y="0"/>
            <a:chExt cx="2227776"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2" name="Shape 92"/>
            <p:cNvSpPr/>
            <p:nvPr/>
          </p:nvSpPr>
          <p:spPr>
            <a:xfrm>
              <a:off x="6917200"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grpSp>
      <p:sp>
        <p:nvSpPr>
          <p:cNvPr id="93" name="Shape 93"/>
          <p:cNvSpPr txBox="1"/>
          <p:nvPr>
            <p:ph type="title"/>
          </p:nvPr>
        </p:nvSpPr>
        <p:spPr>
          <a:xfrm>
            <a:off x="1393929" y="1301145"/>
            <a:ext cx="6366900" cy="2539200"/>
          </a:xfrm>
          <a:prstGeom prst="rect">
            <a:avLst/>
          </a:prstGeom>
        </p:spPr>
        <p:txBody>
          <a:bodyPr anchorCtr="0" anchor="ctr" bIns="91425" lIns="91425" rIns="91425" wrap="square" tIns="91425"/>
          <a:lstStyle>
            <a:lvl1pPr lvl="0" algn="ctr">
              <a:spcBef>
                <a:spcPts val="0"/>
              </a:spcBef>
              <a:buSzPct val="100000"/>
              <a:defRPr sz="3200"/>
            </a:lvl1pPr>
            <a:lvl2pPr lvl="1" algn="ctr">
              <a:spcBef>
                <a:spcPts val="0"/>
              </a:spcBef>
              <a:buSzPct val="100000"/>
              <a:defRPr sz="3200"/>
            </a:lvl2pPr>
            <a:lvl3pPr lvl="2" algn="ctr">
              <a:spcBef>
                <a:spcPts val="0"/>
              </a:spcBef>
              <a:buSzPct val="100000"/>
              <a:defRPr sz="3200"/>
            </a:lvl3pPr>
            <a:lvl4pPr lvl="3" algn="ctr">
              <a:spcBef>
                <a:spcPts val="0"/>
              </a:spcBef>
              <a:buSzPct val="100000"/>
              <a:defRPr sz="3200"/>
            </a:lvl4pPr>
            <a:lvl5pPr lvl="4" algn="ctr">
              <a:spcBef>
                <a:spcPts val="0"/>
              </a:spcBef>
              <a:buSzPct val="100000"/>
              <a:defRPr sz="3200"/>
            </a:lvl5pPr>
            <a:lvl6pPr lvl="5" algn="ctr">
              <a:spcBef>
                <a:spcPts val="0"/>
              </a:spcBef>
              <a:buSzPct val="100000"/>
              <a:defRPr sz="3200"/>
            </a:lvl6pPr>
            <a:lvl7pPr lvl="6" algn="ctr">
              <a:spcBef>
                <a:spcPts val="0"/>
              </a:spcBef>
              <a:buSzPct val="100000"/>
              <a:defRPr sz="3200"/>
            </a:lvl7pPr>
            <a:lvl8pPr lvl="7" algn="ctr">
              <a:spcBef>
                <a:spcPts val="0"/>
              </a:spcBef>
              <a:buSzPct val="100000"/>
              <a:defRPr sz="3200"/>
            </a:lvl8pPr>
            <a:lvl9pPr lvl="8" algn="ctr">
              <a:spcBef>
                <a:spcPts val="0"/>
              </a:spcBef>
              <a:buSzPct val="100000"/>
              <a:defRPr sz="3200"/>
            </a:lvl9pPr>
          </a:lstStyle>
          <a:p/>
        </p:txBody>
      </p:sp>
      <p:sp>
        <p:nvSpPr>
          <p:cNvPr id="94" name="Shape 94"/>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97" name="Shape 97"/>
          <p:cNvSpPr/>
          <p:nvPr/>
        </p:nvSpPr>
        <p:spPr>
          <a:xfrm>
            <a:off x="30"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1600">
                <a:solidFill>
                  <a:schemeClr val="lt1"/>
                </a:solidFill>
              </a:defRPr>
            </a:lvl1pPr>
            <a:lvl2pPr lvl="1">
              <a:lnSpc>
                <a:spcPct val="100000"/>
              </a:lnSpc>
              <a:spcBef>
                <a:spcPts val="0"/>
              </a:spcBef>
              <a:spcAft>
                <a:spcPts val="0"/>
              </a:spcAft>
              <a:buClr>
                <a:schemeClr val="lt1"/>
              </a:buClr>
              <a:buSzPct val="100000"/>
              <a:buNone/>
              <a:defRPr sz="1600">
                <a:solidFill>
                  <a:schemeClr val="lt1"/>
                </a:solidFill>
              </a:defRPr>
            </a:lvl2pPr>
            <a:lvl3pPr lvl="2">
              <a:lnSpc>
                <a:spcPct val="100000"/>
              </a:lnSpc>
              <a:spcBef>
                <a:spcPts val="0"/>
              </a:spcBef>
              <a:spcAft>
                <a:spcPts val="0"/>
              </a:spcAft>
              <a:buClr>
                <a:schemeClr val="lt1"/>
              </a:buClr>
              <a:buSzPct val="100000"/>
              <a:buNone/>
              <a:defRPr sz="1600">
                <a:solidFill>
                  <a:schemeClr val="lt1"/>
                </a:solidFill>
              </a:defRPr>
            </a:lvl3pPr>
            <a:lvl4pPr lvl="3">
              <a:lnSpc>
                <a:spcPct val="100000"/>
              </a:lnSpc>
              <a:spcBef>
                <a:spcPts val="0"/>
              </a:spcBef>
              <a:spcAft>
                <a:spcPts val="0"/>
              </a:spcAft>
              <a:buClr>
                <a:schemeClr val="lt1"/>
              </a:buClr>
              <a:buSzPct val="100000"/>
              <a:buNone/>
              <a:defRPr sz="1600">
                <a:solidFill>
                  <a:schemeClr val="lt1"/>
                </a:solidFill>
              </a:defRPr>
            </a:lvl4pPr>
            <a:lvl5pPr lvl="4">
              <a:lnSpc>
                <a:spcPct val="100000"/>
              </a:lnSpc>
              <a:spcBef>
                <a:spcPts val="0"/>
              </a:spcBef>
              <a:spcAft>
                <a:spcPts val="0"/>
              </a:spcAft>
              <a:buClr>
                <a:schemeClr val="lt1"/>
              </a:buClr>
              <a:buSzPct val="100000"/>
              <a:buNone/>
              <a:defRPr sz="1600">
                <a:solidFill>
                  <a:schemeClr val="lt1"/>
                </a:solidFill>
              </a:defRPr>
            </a:lvl5pPr>
            <a:lvl6pPr lvl="5">
              <a:lnSpc>
                <a:spcPct val="100000"/>
              </a:lnSpc>
              <a:spcBef>
                <a:spcPts val="0"/>
              </a:spcBef>
              <a:spcAft>
                <a:spcPts val="0"/>
              </a:spcAft>
              <a:buClr>
                <a:schemeClr val="lt1"/>
              </a:buClr>
              <a:buSzPct val="100000"/>
              <a:buNone/>
              <a:defRPr sz="1600">
                <a:solidFill>
                  <a:schemeClr val="lt1"/>
                </a:solidFill>
              </a:defRPr>
            </a:lvl6pPr>
            <a:lvl7pPr lvl="6">
              <a:lnSpc>
                <a:spcPct val="100000"/>
              </a:lnSpc>
              <a:spcBef>
                <a:spcPts val="0"/>
              </a:spcBef>
              <a:spcAft>
                <a:spcPts val="0"/>
              </a:spcAft>
              <a:buClr>
                <a:schemeClr val="lt1"/>
              </a:buClr>
              <a:buSzPct val="100000"/>
              <a:buNone/>
              <a:defRPr sz="1600">
                <a:solidFill>
                  <a:schemeClr val="lt1"/>
                </a:solidFill>
              </a:defRPr>
            </a:lvl7pPr>
            <a:lvl8pPr lvl="7">
              <a:lnSpc>
                <a:spcPct val="100000"/>
              </a:lnSpc>
              <a:spcBef>
                <a:spcPts val="0"/>
              </a:spcBef>
              <a:spcAft>
                <a:spcPts val="0"/>
              </a:spcAft>
              <a:buClr>
                <a:schemeClr val="lt1"/>
              </a:buClr>
              <a:buSzPct val="100000"/>
              <a:buNone/>
              <a:defRPr sz="1600">
                <a:solidFill>
                  <a:schemeClr val="lt1"/>
                </a:solidFill>
              </a:defRPr>
            </a:lvl8pPr>
            <a:lvl9pPr lvl="8">
              <a:lnSpc>
                <a:spcPct val="100000"/>
              </a:lnSpc>
              <a:spcBef>
                <a:spcPts val="0"/>
              </a:spcBef>
              <a:spcAft>
                <a:spcPts val="0"/>
              </a:spcAft>
              <a:buClr>
                <a:schemeClr val="lt1"/>
              </a:buClr>
              <a:buSzPct val="1000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2" name="Shape 102"/>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0" y="2824500"/>
            <a:ext cx="7370400" cy="23190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rIns="91425" wrap="square" tIns="91425"/>
          <a:lstStyle>
            <a:lvl1pPr lvl="0">
              <a:lnSpc>
                <a:spcPct val="100000"/>
              </a:lnSpc>
              <a:spcBef>
                <a:spcPts val="0"/>
              </a:spcBef>
              <a:spcAft>
                <a:spcPts val="0"/>
              </a:spcAft>
              <a:buNone/>
              <a:defRPr/>
            </a:lvl1pPr>
          </a:lstStyle>
          <a:p/>
        </p:txBody>
      </p:sp>
      <p:sp>
        <p:nvSpPr>
          <p:cNvPr id="108" name="Shape 108"/>
          <p:cNvSpPr txBox="1"/>
          <p:nvPr>
            <p:ph idx="12" type="sldNum"/>
          </p:nvPr>
        </p:nvSpPr>
        <p:spPr>
          <a:xfrm>
            <a:off x="8390733"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Nunito"/>
              <a:buNone/>
              <a:defRPr sz="2800">
                <a:solidFill>
                  <a:schemeClr val="lt1"/>
                </a:solidFill>
                <a:latin typeface="Nunito"/>
                <a:ea typeface="Nunito"/>
                <a:cs typeface="Nunito"/>
                <a:sym typeface="Nunito"/>
              </a:defRPr>
            </a:lvl1pPr>
            <a:lvl2pPr lvl="1">
              <a:spcBef>
                <a:spcPts val="0"/>
              </a:spcBef>
              <a:buClr>
                <a:schemeClr val="lt1"/>
              </a:buClr>
              <a:buSzPct val="100000"/>
              <a:buFont typeface="Nunito"/>
              <a:buNone/>
              <a:defRPr sz="2800">
                <a:solidFill>
                  <a:schemeClr val="lt1"/>
                </a:solidFill>
                <a:latin typeface="Nunito"/>
                <a:ea typeface="Nunito"/>
                <a:cs typeface="Nunito"/>
                <a:sym typeface="Nunito"/>
              </a:defRPr>
            </a:lvl2pPr>
            <a:lvl3pPr lvl="2">
              <a:spcBef>
                <a:spcPts val="0"/>
              </a:spcBef>
              <a:buClr>
                <a:schemeClr val="lt1"/>
              </a:buClr>
              <a:buSzPct val="100000"/>
              <a:buFont typeface="Nunito"/>
              <a:buNone/>
              <a:defRPr sz="2800">
                <a:solidFill>
                  <a:schemeClr val="lt1"/>
                </a:solidFill>
                <a:latin typeface="Nunito"/>
                <a:ea typeface="Nunito"/>
                <a:cs typeface="Nunito"/>
                <a:sym typeface="Nunito"/>
              </a:defRPr>
            </a:lvl3pPr>
            <a:lvl4pPr lvl="3">
              <a:spcBef>
                <a:spcPts val="0"/>
              </a:spcBef>
              <a:buClr>
                <a:schemeClr val="lt1"/>
              </a:buClr>
              <a:buSzPct val="100000"/>
              <a:buFont typeface="Nunito"/>
              <a:buNone/>
              <a:defRPr sz="2800">
                <a:solidFill>
                  <a:schemeClr val="lt1"/>
                </a:solidFill>
                <a:latin typeface="Nunito"/>
                <a:ea typeface="Nunito"/>
                <a:cs typeface="Nunito"/>
                <a:sym typeface="Nunito"/>
              </a:defRPr>
            </a:lvl4pPr>
            <a:lvl5pPr lvl="4">
              <a:spcBef>
                <a:spcPts val="0"/>
              </a:spcBef>
              <a:buClr>
                <a:schemeClr val="lt1"/>
              </a:buClr>
              <a:buSzPct val="100000"/>
              <a:buFont typeface="Nunito"/>
              <a:buNone/>
              <a:defRPr sz="2800">
                <a:solidFill>
                  <a:schemeClr val="lt1"/>
                </a:solidFill>
                <a:latin typeface="Nunito"/>
                <a:ea typeface="Nunito"/>
                <a:cs typeface="Nunito"/>
                <a:sym typeface="Nunito"/>
              </a:defRPr>
            </a:lvl5pPr>
            <a:lvl6pPr lvl="5">
              <a:spcBef>
                <a:spcPts val="0"/>
              </a:spcBef>
              <a:buClr>
                <a:schemeClr val="lt1"/>
              </a:buClr>
              <a:buSzPct val="100000"/>
              <a:buFont typeface="Nunito"/>
              <a:buNone/>
              <a:defRPr sz="2800">
                <a:solidFill>
                  <a:schemeClr val="lt1"/>
                </a:solidFill>
                <a:latin typeface="Nunito"/>
                <a:ea typeface="Nunito"/>
                <a:cs typeface="Nunito"/>
                <a:sym typeface="Nunito"/>
              </a:defRPr>
            </a:lvl6pPr>
            <a:lvl7pPr lvl="6">
              <a:spcBef>
                <a:spcPts val="0"/>
              </a:spcBef>
              <a:buClr>
                <a:schemeClr val="lt1"/>
              </a:buClr>
              <a:buSzPct val="100000"/>
              <a:buFont typeface="Nunito"/>
              <a:buNone/>
              <a:defRPr sz="2800">
                <a:solidFill>
                  <a:schemeClr val="lt1"/>
                </a:solidFill>
                <a:latin typeface="Nunito"/>
                <a:ea typeface="Nunito"/>
                <a:cs typeface="Nunito"/>
                <a:sym typeface="Nunito"/>
              </a:defRPr>
            </a:lvl7pPr>
            <a:lvl8pPr lvl="7">
              <a:spcBef>
                <a:spcPts val="0"/>
              </a:spcBef>
              <a:buClr>
                <a:schemeClr val="lt1"/>
              </a:buClr>
              <a:buSzPct val="100000"/>
              <a:buFont typeface="Nunito"/>
              <a:buNone/>
              <a:defRPr sz="2800">
                <a:solidFill>
                  <a:schemeClr val="lt1"/>
                </a:solidFill>
                <a:latin typeface="Nunito"/>
                <a:ea typeface="Nunito"/>
                <a:cs typeface="Nunito"/>
                <a:sym typeface="Nunito"/>
              </a:defRPr>
            </a:lvl8pPr>
            <a:lvl9pPr lvl="8">
              <a:spcBef>
                <a:spcPts val="0"/>
              </a:spcBef>
              <a:buClr>
                <a:schemeClr val="lt1"/>
              </a:buClr>
              <a:buSzPct val="1000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Calibri"/>
              <a:buChar char="●"/>
              <a:defRPr sz="1300">
                <a:solidFill>
                  <a:schemeClr val="dk2"/>
                </a:solidFill>
                <a:latin typeface="Calibri"/>
                <a:ea typeface="Calibri"/>
                <a:cs typeface="Calibri"/>
                <a:sym typeface="Calibri"/>
              </a:defRPr>
            </a:lvl1pPr>
            <a:lvl2pPr lvl="1">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2pPr>
            <a:lvl3pPr lvl="2">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3pPr>
            <a:lvl4pPr lvl="3">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4pPr>
            <a:lvl5pPr lvl="4">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5pPr>
            <a:lvl6pPr lvl="5">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6pPr>
            <a:lvl7pPr lvl="6">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7pPr>
            <a:lvl8pPr lvl="7">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8pPr>
            <a:lvl9pPr lvl="8">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3" y="4543668"/>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40" Type="http://schemas.openxmlformats.org/officeDocument/2006/relationships/image" Target="../media/image51.png"/><Relationship Id="rId42" Type="http://schemas.openxmlformats.org/officeDocument/2006/relationships/image" Target="../media/image53.png"/><Relationship Id="rId41" Type="http://schemas.openxmlformats.org/officeDocument/2006/relationships/image" Target="../media/image50.png"/><Relationship Id="rId44" Type="http://schemas.openxmlformats.org/officeDocument/2006/relationships/image" Target="../media/image57.png"/><Relationship Id="rId43" Type="http://schemas.openxmlformats.org/officeDocument/2006/relationships/image" Target="../media/image47.png"/><Relationship Id="rId46" Type="http://schemas.openxmlformats.org/officeDocument/2006/relationships/image" Target="../media/image54.png"/><Relationship Id="rId45" Type="http://schemas.openxmlformats.org/officeDocument/2006/relationships/image" Target="../media/image52.jpg"/><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image" Target="../media/image16.png"/><Relationship Id="rId48" Type="http://schemas.openxmlformats.org/officeDocument/2006/relationships/image" Target="../media/image55.png"/><Relationship Id="rId47" Type="http://schemas.openxmlformats.org/officeDocument/2006/relationships/image" Target="../media/image59.png"/><Relationship Id="rId49" Type="http://schemas.openxmlformats.org/officeDocument/2006/relationships/image" Target="../media/image56.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19.jpg"/><Relationship Id="rId73" Type="http://schemas.openxmlformats.org/officeDocument/2006/relationships/image" Target="../media/image84.png"/><Relationship Id="rId72" Type="http://schemas.openxmlformats.org/officeDocument/2006/relationships/image" Target="../media/image83.png"/><Relationship Id="rId31" Type="http://schemas.openxmlformats.org/officeDocument/2006/relationships/image" Target="../media/image42.png"/><Relationship Id="rId75" Type="http://schemas.openxmlformats.org/officeDocument/2006/relationships/image" Target="../media/image86.png"/><Relationship Id="rId30" Type="http://schemas.openxmlformats.org/officeDocument/2006/relationships/image" Target="../media/image31.png"/><Relationship Id="rId74" Type="http://schemas.openxmlformats.org/officeDocument/2006/relationships/image" Target="../media/image82.png"/><Relationship Id="rId33" Type="http://schemas.openxmlformats.org/officeDocument/2006/relationships/image" Target="../media/image45.png"/><Relationship Id="rId32" Type="http://schemas.openxmlformats.org/officeDocument/2006/relationships/image" Target="../media/image40.png"/><Relationship Id="rId76" Type="http://schemas.openxmlformats.org/officeDocument/2006/relationships/image" Target="../media/image85.png"/><Relationship Id="rId35" Type="http://schemas.openxmlformats.org/officeDocument/2006/relationships/image" Target="../media/image49.png"/><Relationship Id="rId34" Type="http://schemas.openxmlformats.org/officeDocument/2006/relationships/image" Target="../media/image41.png"/><Relationship Id="rId71" Type="http://schemas.openxmlformats.org/officeDocument/2006/relationships/image" Target="../media/image81.png"/><Relationship Id="rId70" Type="http://schemas.openxmlformats.org/officeDocument/2006/relationships/image" Target="../media/image73.jpg"/><Relationship Id="rId37" Type="http://schemas.openxmlformats.org/officeDocument/2006/relationships/image" Target="../media/image44.png"/><Relationship Id="rId36" Type="http://schemas.openxmlformats.org/officeDocument/2006/relationships/image" Target="../media/image58.png"/><Relationship Id="rId39" Type="http://schemas.openxmlformats.org/officeDocument/2006/relationships/image" Target="../media/image46.jpg"/><Relationship Id="rId38" Type="http://schemas.openxmlformats.org/officeDocument/2006/relationships/image" Target="../media/image48.png"/><Relationship Id="rId62" Type="http://schemas.openxmlformats.org/officeDocument/2006/relationships/image" Target="../media/image72.png"/><Relationship Id="rId61" Type="http://schemas.openxmlformats.org/officeDocument/2006/relationships/image" Target="../media/image71.png"/><Relationship Id="rId20" Type="http://schemas.openxmlformats.org/officeDocument/2006/relationships/image" Target="../media/image26.png"/><Relationship Id="rId64" Type="http://schemas.openxmlformats.org/officeDocument/2006/relationships/image" Target="../media/image76.jpg"/><Relationship Id="rId63" Type="http://schemas.openxmlformats.org/officeDocument/2006/relationships/image" Target="../media/image79.png"/><Relationship Id="rId22" Type="http://schemas.openxmlformats.org/officeDocument/2006/relationships/image" Target="../media/image30.png"/><Relationship Id="rId66" Type="http://schemas.openxmlformats.org/officeDocument/2006/relationships/image" Target="../media/image75.png"/><Relationship Id="rId21" Type="http://schemas.openxmlformats.org/officeDocument/2006/relationships/image" Target="../media/image27.jpg"/><Relationship Id="rId65" Type="http://schemas.openxmlformats.org/officeDocument/2006/relationships/image" Target="../media/image74.png"/><Relationship Id="rId24" Type="http://schemas.openxmlformats.org/officeDocument/2006/relationships/image" Target="../media/image32.png"/><Relationship Id="rId68" Type="http://schemas.openxmlformats.org/officeDocument/2006/relationships/image" Target="../media/image77.png"/><Relationship Id="rId23" Type="http://schemas.openxmlformats.org/officeDocument/2006/relationships/image" Target="../media/image38.png"/><Relationship Id="rId67" Type="http://schemas.openxmlformats.org/officeDocument/2006/relationships/image" Target="../media/image78.jpg"/><Relationship Id="rId60" Type="http://schemas.openxmlformats.org/officeDocument/2006/relationships/image" Target="../media/image68.png"/><Relationship Id="rId26" Type="http://schemas.openxmlformats.org/officeDocument/2006/relationships/image" Target="../media/image33.png"/><Relationship Id="rId25" Type="http://schemas.openxmlformats.org/officeDocument/2006/relationships/image" Target="../media/image35.png"/><Relationship Id="rId69" Type="http://schemas.openxmlformats.org/officeDocument/2006/relationships/image" Target="../media/image80.png"/><Relationship Id="rId28" Type="http://schemas.openxmlformats.org/officeDocument/2006/relationships/image" Target="../media/image43.png"/><Relationship Id="rId27" Type="http://schemas.openxmlformats.org/officeDocument/2006/relationships/image" Target="../media/image34.png"/><Relationship Id="rId29" Type="http://schemas.openxmlformats.org/officeDocument/2006/relationships/image" Target="../media/image36.png"/><Relationship Id="rId51" Type="http://schemas.openxmlformats.org/officeDocument/2006/relationships/image" Target="../media/image61.png"/><Relationship Id="rId50" Type="http://schemas.openxmlformats.org/officeDocument/2006/relationships/image" Target="../media/image60.png"/><Relationship Id="rId53" Type="http://schemas.openxmlformats.org/officeDocument/2006/relationships/image" Target="../media/image64.png"/><Relationship Id="rId52" Type="http://schemas.openxmlformats.org/officeDocument/2006/relationships/image" Target="../media/image63.png"/><Relationship Id="rId11" Type="http://schemas.openxmlformats.org/officeDocument/2006/relationships/image" Target="../media/image39.png"/><Relationship Id="rId55" Type="http://schemas.openxmlformats.org/officeDocument/2006/relationships/image" Target="../media/image69.png"/><Relationship Id="rId10" Type="http://schemas.openxmlformats.org/officeDocument/2006/relationships/image" Target="../media/image24.png"/><Relationship Id="rId54" Type="http://schemas.openxmlformats.org/officeDocument/2006/relationships/image" Target="../media/image62.png"/><Relationship Id="rId13" Type="http://schemas.openxmlformats.org/officeDocument/2006/relationships/image" Target="../media/image21.png"/><Relationship Id="rId57" Type="http://schemas.openxmlformats.org/officeDocument/2006/relationships/image" Target="../media/image65.png"/><Relationship Id="rId12" Type="http://schemas.openxmlformats.org/officeDocument/2006/relationships/image" Target="../media/image28.png"/><Relationship Id="rId56" Type="http://schemas.openxmlformats.org/officeDocument/2006/relationships/image" Target="../media/image67.png"/><Relationship Id="rId15" Type="http://schemas.openxmlformats.org/officeDocument/2006/relationships/image" Target="../media/image29.png"/><Relationship Id="rId59" Type="http://schemas.openxmlformats.org/officeDocument/2006/relationships/image" Target="../media/image70.png"/><Relationship Id="rId14" Type="http://schemas.openxmlformats.org/officeDocument/2006/relationships/image" Target="../media/image18.png"/><Relationship Id="rId58" Type="http://schemas.openxmlformats.org/officeDocument/2006/relationships/image" Target="../media/image66.png"/><Relationship Id="rId17" Type="http://schemas.openxmlformats.org/officeDocument/2006/relationships/image" Target="../media/image22.png"/><Relationship Id="rId16" Type="http://schemas.openxmlformats.org/officeDocument/2006/relationships/image" Target="../media/image23.png"/><Relationship Id="rId19" Type="http://schemas.openxmlformats.org/officeDocument/2006/relationships/image" Target="../media/image37.png"/><Relationship Id="rId18"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8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drive.google.com/file/d/0Bw-oBuw_AJlXVkZTRjNLdkNjZVk/view"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ctrTitle"/>
          </p:nvPr>
        </p:nvSpPr>
        <p:spPr>
          <a:xfrm>
            <a:off x="1858703" y="1822833"/>
            <a:ext cx="5361300" cy="1448100"/>
          </a:xfrm>
          <a:prstGeom prst="rect">
            <a:avLst/>
          </a:prstGeom>
        </p:spPr>
        <p:txBody>
          <a:bodyPr anchorCtr="0" anchor="ctr" bIns="91425" lIns="91425" rIns="91425" wrap="square" tIns="91425">
            <a:noAutofit/>
          </a:bodyPr>
          <a:lstStyle/>
          <a:p>
            <a:pPr lvl="0">
              <a:spcBef>
                <a:spcPts val="0"/>
              </a:spcBef>
              <a:buNone/>
            </a:pPr>
            <a:r>
              <a:rPr lang="en" sz="4800"/>
              <a:t>What’s This Thing Called SRE?</a:t>
            </a:r>
          </a:p>
        </p:txBody>
      </p:sp>
      <p:sp>
        <p:nvSpPr>
          <p:cNvPr id="129" name="Shape 129"/>
          <p:cNvSpPr txBox="1"/>
          <p:nvPr>
            <p:ph idx="1" type="subTitle"/>
          </p:nvPr>
        </p:nvSpPr>
        <p:spPr>
          <a:xfrm>
            <a:off x="1858700" y="3413158"/>
            <a:ext cx="5361300" cy="522600"/>
          </a:xfrm>
          <a:prstGeom prst="rect">
            <a:avLst/>
          </a:prstGeom>
        </p:spPr>
        <p:txBody>
          <a:bodyPr anchorCtr="0" anchor="t" bIns="91425" lIns="91425" rIns="91425" wrap="square" tIns="91425">
            <a:noAutofit/>
          </a:bodyPr>
          <a:lstStyle/>
          <a:p>
            <a:pPr lvl="0" rtl="0">
              <a:spcBef>
                <a:spcPts val="0"/>
              </a:spcBef>
              <a:buNone/>
            </a:pPr>
            <a:r>
              <a:rPr lang="en" sz="2400"/>
              <a:t>Ashley Poole</a:t>
            </a:r>
          </a:p>
        </p:txBody>
      </p:sp>
      <p:pic>
        <p:nvPicPr>
          <p:cNvPr descr="icon-twitter (1).png" id="130" name="Shape 130"/>
          <p:cNvPicPr preferRelativeResize="0"/>
          <p:nvPr/>
        </p:nvPicPr>
        <p:blipFill>
          <a:blip r:embed="rId3">
            <a:alphaModFix/>
          </a:blip>
          <a:stretch>
            <a:fillRect/>
          </a:stretch>
        </p:blipFill>
        <p:spPr>
          <a:xfrm>
            <a:off x="3566750" y="4423525"/>
            <a:ext cx="350300" cy="350300"/>
          </a:xfrm>
          <a:prstGeom prst="rect">
            <a:avLst/>
          </a:prstGeom>
          <a:noFill/>
          <a:ln>
            <a:noFill/>
          </a:ln>
        </p:spPr>
      </p:pic>
      <p:sp>
        <p:nvSpPr>
          <p:cNvPr id="131" name="Shape 131"/>
          <p:cNvSpPr txBox="1"/>
          <p:nvPr>
            <p:ph idx="1" type="subTitle"/>
          </p:nvPr>
        </p:nvSpPr>
        <p:spPr>
          <a:xfrm>
            <a:off x="3840850" y="4340925"/>
            <a:ext cx="1804800" cy="432900"/>
          </a:xfrm>
          <a:prstGeom prst="rect">
            <a:avLst/>
          </a:prstGeom>
        </p:spPr>
        <p:txBody>
          <a:bodyPr anchorCtr="0" anchor="t" bIns="91425" lIns="91425" rIns="91425" wrap="square" tIns="91425">
            <a:noAutofit/>
          </a:bodyPr>
          <a:lstStyle/>
          <a:p>
            <a:pPr lvl="0" rtl="0">
              <a:spcBef>
                <a:spcPts val="0"/>
              </a:spcBef>
              <a:buNone/>
            </a:pPr>
            <a:r>
              <a:rPr lang="en" sz="1800"/>
              <a:t>@</a:t>
            </a:r>
            <a:r>
              <a:rPr lang="en" sz="1800"/>
              <a:t>AshleyPooleUK</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819150" y="693200"/>
            <a:ext cx="7505700" cy="954600"/>
          </a:xfrm>
          <a:prstGeom prst="rect">
            <a:avLst/>
          </a:prstGeom>
        </p:spPr>
        <p:txBody>
          <a:bodyPr anchorCtr="0" anchor="t" bIns="91425" lIns="91425" rIns="91425" wrap="square" tIns="91425">
            <a:noAutofit/>
          </a:bodyPr>
          <a:lstStyle/>
          <a:p>
            <a:pPr lvl="0" algn="ctr">
              <a:spcBef>
                <a:spcPts val="0"/>
              </a:spcBef>
              <a:buNone/>
            </a:pPr>
            <a:r>
              <a:rPr lang="en" sz="3200"/>
              <a:t>SRE </a:t>
            </a:r>
            <a:r>
              <a:rPr b="1" lang="en" sz="3200"/>
              <a:t>!=</a:t>
            </a:r>
            <a:r>
              <a:rPr lang="en" sz="3200"/>
              <a:t> Sex and </a:t>
            </a:r>
            <a:r>
              <a:rPr lang="en" sz="3200"/>
              <a:t>Relationships</a:t>
            </a:r>
            <a:r>
              <a:rPr lang="en" sz="3200"/>
              <a:t> Education</a:t>
            </a:r>
          </a:p>
        </p:txBody>
      </p:sp>
      <p:pic>
        <p:nvPicPr>
          <p:cNvPr id="182" name="Shape 182"/>
          <p:cNvPicPr preferRelativeResize="0"/>
          <p:nvPr/>
        </p:nvPicPr>
        <p:blipFill>
          <a:blip r:embed="rId3">
            <a:alphaModFix/>
          </a:blip>
          <a:stretch>
            <a:fillRect/>
          </a:stretch>
        </p:blipFill>
        <p:spPr>
          <a:xfrm>
            <a:off x="530725" y="1536075"/>
            <a:ext cx="4544063" cy="3038500"/>
          </a:xfrm>
          <a:prstGeom prst="rect">
            <a:avLst/>
          </a:prstGeom>
          <a:noFill/>
          <a:ln>
            <a:noFill/>
          </a:ln>
        </p:spPr>
      </p:pic>
      <p:pic>
        <p:nvPicPr>
          <p:cNvPr id="183" name="Shape 183"/>
          <p:cNvPicPr preferRelativeResize="0"/>
          <p:nvPr/>
        </p:nvPicPr>
        <p:blipFill>
          <a:blip r:embed="rId4">
            <a:alphaModFix/>
          </a:blip>
          <a:stretch>
            <a:fillRect/>
          </a:stretch>
        </p:blipFill>
        <p:spPr>
          <a:xfrm>
            <a:off x="5849513" y="2707700"/>
            <a:ext cx="2857500" cy="191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819150" y="693200"/>
            <a:ext cx="7505700" cy="954600"/>
          </a:xfrm>
          <a:prstGeom prst="rect">
            <a:avLst/>
          </a:prstGeom>
        </p:spPr>
        <p:txBody>
          <a:bodyPr anchorCtr="0" anchor="t" bIns="91425" lIns="91425" rIns="91425" wrap="square" tIns="91425">
            <a:noAutofit/>
          </a:bodyPr>
          <a:lstStyle/>
          <a:p>
            <a:pPr lvl="0" rtl="0" algn="ctr">
              <a:spcBef>
                <a:spcPts val="0"/>
              </a:spcBef>
              <a:buNone/>
            </a:pPr>
            <a:r>
              <a:rPr lang="en" sz="3200"/>
              <a:t>SRE </a:t>
            </a:r>
            <a:r>
              <a:rPr b="1" lang="en" sz="3200"/>
              <a:t>!=</a:t>
            </a:r>
            <a:r>
              <a:rPr lang="en" sz="3200"/>
              <a:t> Special Religious Education</a:t>
            </a:r>
          </a:p>
        </p:txBody>
      </p:sp>
      <p:pic>
        <p:nvPicPr>
          <p:cNvPr id="189" name="Shape 189"/>
          <p:cNvPicPr preferRelativeResize="0"/>
          <p:nvPr/>
        </p:nvPicPr>
        <p:blipFill>
          <a:blip r:embed="rId3">
            <a:alphaModFix/>
          </a:blip>
          <a:stretch>
            <a:fillRect/>
          </a:stretch>
        </p:blipFill>
        <p:spPr>
          <a:xfrm>
            <a:off x="5383638" y="2145700"/>
            <a:ext cx="3238500" cy="2428875"/>
          </a:xfrm>
          <a:prstGeom prst="rect">
            <a:avLst/>
          </a:prstGeom>
          <a:noFill/>
          <a:ln>
            <a:noFill/>
          </a:ln>
        </p:spPr>
      </p:pic>
      <p:pic>
        <p:nvPicPr>
          <p:cNvPr id="190" name="Shape 190"/>
          <p:cNvPicPr preferRelativeResize="0"/>
          <p:nvPr/>
        </p:nvPicPr>
        <p:blipFill>
          <a:blip r:embed="rId4">
            <a:alphaModFix/>
          </a:blip>
          <a:stretch>
            <a:fillRect/>
          </a:stretch>
        </p:blipFill>
        <p:spPr>
          <a:xfrm>
            <a:off x="508499" y="1509175"/>
            <a:ext cx="4595875" cy="3065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819150" y="693200"/>
            <a:ext cx="7505700" cy="954600"/>
          </a:xfrm>
          <a:prstGeom prst="rect">
            <a:avLst/>
          </a:prstGeom>
        </p:spPr>
        <p:txBody>
          <a:bodyPr anchorCtr="0" anchor="t" bIns="91425" lIns="91425" rIns="91425" wrap="square" tIns="91425">
            <a:noAutofit/>
          </a:bodyPr>
          <a:lstStyle/>
          <a:p>
            <a:pPr lvl="0" rtl="0" algn="ctr">
              <a:spcBef>
                <a:spcPts val="0"/>
              </a:spcBef>
              <a:buNone/>
            </a:pPr>
            <a:r>
              <a:rPr lang="en" sz="3200"/>
              <a:t>SRE </a:t>
            </a:r>
            <a:r>
              <a:rPr b="1" lang="en" sz="3200"/>
              <a:t>=</a:t>
            </a:r>
            <a:r>
              <a:rPr lang="en" sz="3200"/>
              <a:t> Site Reliability Engineering</a:t>
            </a:r>
          </a:p>
        </p:txBody>
      </p:sp>
      <p:pic>
        <p:nvPicPr>
          <p:cNvPr id="196" name="Shape 196"/>
          <p:cNvPicPr preferRelativeResize="0"/>
          <p:nvPr/>
        </p:nvPicPr>
        <p:blipFill rotWithShape="1">
          <a:blip r:embed="rId3">
            <a:alphaModFix/>
          </a:blip>
          <a:srcRect b="9444" l="6785" r="0" t="20547"/>
          <a:stretch/>
        </p:blipFill>
        <p:spPr>
          <a:xfrm>
            <a:off x="3001925" y="1414250"/>
            <a:ext cx="3140152" cy="3144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00" name="Shape 200"/>
        <p:cNvGrpSpPr/>
        <p:nvPr/>
      </p:nvGrpSpPr>
      <p:grpSpPr>
        <a:xfrm>
          <a:off x="0" y="0"/>
          <a:ext cx="0" cy="0"/>
          <a:chOff x="0" y="0"/>
          <a:chExt cx="0" cy="0"/>
        </a:xfrm>
      </p:grpSpPr>
      <p:sp>
        <p:nvSpPr>
          <p:cNvPr id="201" name="Shape 201"/>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What is a Site Reliability Engineer (SRE)?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1029800" y="1301150"/>
            <a:ext cx="7057800" cy="3173100"/>
          </a:xfrm>
          <a:prstGeom prst="rect">
            <a:avLst/>
          </a:prstGeom>
        </p:spPr>
        <p:txBody>
          <a:bodyPr anchorCtr="0" anchor="ctr" bIns="91425" lIns="91425" rIns="91425" wrap="square" tIns="91425">
            <a:noAutofit/>
          </a:bodyPr>
          <a:lstStyle/>
          <a:p>
            <a:pPr lvl="0">
              <a:spcBef>
                <a:spcPts val="0"/>
              </a:spcBef>
              <a:buNone/>
            </a:pPr>
            <a:r>
              <a:rPr lang="en" sz="3800"/>
              <a:t>“Site Reliability is what happens when a software engineer is tasked with what used to be called operations” </a:t>
            </a:r>
          </a:p>
          <a:p>
            <a:pPr lvl="0">
              <a:spcBef>
                <a:spcPts val="0"/>
              </a:spcBef>
              <a:buNone/>
            </a:pPr>
            <a:r>
              <a:rPr lang="en" sz="3800"/>
              <a:t>- Ben Treynor</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10" name="Shape 210"/>
        <p:cNvGrpSpPr/>
        <p:nvPr/>
      </p:nvGrpSpPr>
      <p:grpSpPr>
        <a:xfrm>
          <a:off x="0" y="0"/>
          <a:ext cx="0" cy="0"/>
          <a:chOff x="0" y="0"/>
          <a:chExt cx="0" cy="0"/>
        </a:xfrm>
      </p:grpSpPr>
      <p:sp>
        <p:nvSpPr>
          <p:cNvPr id="211" name="Shape 211"/>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a:spcBef>
                <a:spcPts val="0"/>
              </a:spcBef>
              <a:buNone/>
            </a:pPr>
            <a:r>
              <a:rPr lang="en" sz="3800"/>
              <a:t>How do SREs operate?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942475" y="1301150"/>
            <a:ext cx="7319400" cy="3106200"/>
          </a:xfrm>
          <a:prstGeom prst="rect">
            <a:avLst/>
          </a:prstGeom>
        </p:spPr>
        <p:txBody>
          <a:bodyPr anchorCtr="0" anchor="ctr" bIns="91425" lIns="91425" rIns="91425" wrap="square" tIns="91425">
            <a:noAutofit/>
          </a:bodyPr>
          <a:lstStyle/>
          <a:p>
            <a:pPr lvl="0" rtl="0">
              <a:spcBef>
                <a:spcPts val="0"/>
              </a:spcBef>
              <a:buNone/>
            </a:pPr>
            <a:r>
              <a:rPr lang="en" sz="3400"/>
              <a:t>SREs are responsible for the “availability, latency, performance, efficiency, change management, monitoring, emergency response, and capacity planning of their service(s)”.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20" name="Shape 220"/>
        <p:cNvGrpSpPr/>
        <p:nvPr/>
      </p:nvGrpSpPr>
      <p:grpSpPr>
        <a:xfrm>
          <a:off x="0" y="0"/>
          <a:ext cx="0" cy="0"/>
          <a:chOff x="0" y="0"/>
          <a:chExt cx="0" cy="0"/>
        </a:xfrm>
      </p:grpSpPr>
      <p:sp>
        <p:nvSpPr>
          <p:cNvPr id="221" name="Shape 221"/>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a:spcBef>
                <a:spcPts val="0"/>
              </a:spcBef>
              <a:buNone/>
            </a:pPr>
            <a:r>
              <a:rPr lang="en" sz="3800"/>
              <a:t>Why have SREs?</a:t>
            </a:r>
          </a:p>
          <a:p>
            <a:pPr lvl="0">
              <a:spcBef>
                <a:spcPts val="0"/>
              </a:spcBef>
              <a:buNone/>
            </a:pPr>
            <a:r>
              <a:t/>
            </a:r>
            <a:endParaRPr sz="3800"/>
          </a:p>
          <a:p>
            <a:pPr lvl="0" rtl="0">
              <a:spcBef>
                <a:spcPts val="0"/>
              </a:spcBef>
              <a:buNone/>
            </a:pPr>
            <a:r>
              <a:rPr lang="en" sz="3800"/>
              <a:t>Because reliability is the most important feature!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819150" y="388400"/>
            <a:ext cx="7505700" cy="954600"/>
          </a:xfrm>
          <a:prstGeom prst="rect">
            <a:avLst/>
          </a:prstGeom>
        </p:spPr>
        <p:txBody>
          <a:bodyPr anchorCtr="0" anchor="t" bIns="91425" lIns="91425" rIns="91425" wrap="square" tIns="91425">
            <a:noAutofit/>
          </a:bodyPr>
          <a:lstStyle/>
          <a:p>
            <a:pPr lvl="0" rtl="0" algn="ctr">
              <a:spcBef>
                <a:spcPts val="0"/>
              </a:spcBef>
              <a:buNone/>
            </a:pPr>
            <a:r>
              <a:rPr lang="en" sz="3200"/>
              <a:t>Google 2002</a:t>
            </a:r>
          </a:p>
        </p:txBody>
      </p:sp>
      <p:pic>
        <p:nvPicPr>
          <p:cNvPr id="227" name="Shape 227"/>
          <p:cNvPicPr preferRelativeResize="0"/>
          <p:nvPr/>
        </p:nvPicPr>
        <p:blipFill>
          <a:blip r:embed="rId3">
            <a:alphaModFix/>
          </a:blip>
          <a:stretch>
            <a:fillRect/>
          </a:stretch>
        </p:blipFill>
        <p:spPr>
          <a:xfrm>
            <a:off x="1673750" y="1147775"/>
            <a:ext cx="5796478" cy="3495699"/>
          </a:xfrm>
          <a:prstGeom prst="rect">
            <a:avLst/>
          </a:prstGeom>
          <a:noFill/>
          <a:ln cap="flat" cmpd="sng" w="28575">
            <a:solidFill>
              <a:schemeClr val="dk2"/>
            </a:solidFill>
            <a:prstDash val="solid"/>
            <a:round/>
            <a:headEnd len="med" w="med" type="none"/>
            <a:tailEnd len="med" w="med"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819150" y="388400"/>
            <a:ext cx="7505700" cy="954600"/>
          </a:xfrm>
          <a:prstGeom prst="rect">
            <a:avLst/>
          </a:prstGeom>
        </p:spPr>
        <p:txBody>
          <a:bodyPr anchorCtr="0" anchor="t" bIns="91425" lIns="91425" rIns="91425" wrap="square" tIns="91425">
            <a:noAutofit/>
          </a:bodyPr>
          <a:lstStyle/>
          <a:p>
            <a:pPr lvl="0" rtl="0" algn="ctr">
              <a:spcBef>
                <a:spcPts val="0"/>
              </a:spcBef>
              <a:buNone/>
            </a:pPr>
            <a:r>
              <a:rPr lang="en" sz="3200"/>
              <a:t>Google</a:t>
            </a:r>
            <a:r>
              <a:rPr lang="en" sz="3200"/>
              <a:t> 502</a:t>
            </a:r>
          </a:p>
        </p:txBody>
      </p:sp>
      <p:pic>
        <p:nvPicPr>
          <p:cNvPr id="233" name="Shape 233"/>
          <p:cNvPicPr preferRelativeResize="0"/>
          <p:nvPr/>
        </p:nvPicPr>
        <p:blipFill>
          <a:blip r:embed="rId3">
            <a:alphaModFix/>
          </a:blip>
          <a:stretch>
            <a:fillRect/>
          </a:stretch>
        </p:blipFill>
        <p:spPr>
          <a:xfrm>
            <a:off x="1068687" y="1486339"/>
            <a:ext cx="7006624" cy="2849974"/>
          </a:xfrm>
          <a:prstGeom prst="rect">
            <a:avLst/>
          </a:prstGeom>
          <a:noFill/>
          <a:ln cap="flat" cmpd="sng" w="28575">
            <a:solidFill>
              <a:schemeClr val="dk2"/>
            </a:solidFill>
            <a:prstDash val="solid"/>
            <a:round/>
            <a:headEnd len="med" w="med" type="none"/>
            <a:tailEnd len="med" w="med"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spcBef>
                <a:spcPts val="0"/>
              </a:spcBef>
              <a:buNone/>
            </a:pPr>
            <a:r>
              <a:rPr lang="en"/>
              <a:t>Introductions</a:t>
            </a:r>
          </a:p>
        </p:txBody>
      </p:sp>
      <p:sp>
        <p:nvSpPr>
          <p:cNvPr id="137" name="Shape 137"/>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indent="-381000" lvl="0" marL="457200" rtl="0">
              <a:spcBef>
                <a:spcPts val="0"/>
              </a:spcBef>
              <a:buSzPct val="100000"/>
              <a:buChar char="-"/>
            </a:pPr>
            <a:r>
              <a:rPr lang="en" sz="2400"/>
              <a:t>Software Developer @ Proto Labs</a:t>
            </a:r>
            <a:br>
              <a:rPr lang="en" sz="2400"/>
            </a:br>
          </a:p>
          <a:p>
            <a:pPr indent="-381000" lvl="0" marL="457200" rtl="0">
              <a:spcBef>
                <a:spcPts val="0"/>
              </a:spcBef>
              <a:buSzPct val="100000"/>
              <a:buChar char="-"/>
            </a:pPr>
            <a:r>
              <a:rPr lang="en" sz="2400"/>
              <a:t>SRE &amp; DevOps Junkie</a:t>
            </a:r>
            <a:br>
              <a:rPr lang="en" sz="2400"/>
            </a:br>
          </a:p>
          <a:p>
            <a:pPr indent="-381000" lvl="0" marL="457200">
              <a:spcBef>
                <a:spcPts val="0"/>
              </a:spcBef>
              <a:buSzPct val="100000"/>
              <a:buChar char="-"/>
            </a:pPr>
            <a:r>
              <a:rPr lang="en" sz="2400"/>
              <a:t>Co-organiser of @ShropshireDevs user group</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a:spcBef>
                <a:spcPts val="0"/>
              </a:spcBef>
              <a:buNone/>
            </a:pPr>
            <a:r>
              <a:rPr lang="en" sz="3800"/>
              <a:t>Reliability is taken for granted!</a:t>
            </a:r>
          </a:p>
          <a:p>
            <a:pPr lvl="0">
              <a:spcBef>
                <a:spcPts val="0"/>
              </a:spcBef>
              <a:buNone/>
            </a:pPr>
            <a:r>
              <a:t/>
            </a:r>
            <a:endParaRPr sz="3800"/>
          </a:p>
          <a:p>
            <a:pPr lvl="0" rtl="0">
              <a:spcBef>
                <a:spcPts val="0"/>
              </a:spcBef>
              <a:buNone/>
            </a:pPr>
            <a:r>
              <a:rPr lang="en" sz="3800"/>
              <a:t>Till something bad happens.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42" name="Shape 242"/>
        <p:cNvGrpSpPr/>
        <p:nvPr/>
      </p:nvGrpSpPr>
      <p:grpSpPr>
        <a:xfrm>
          <a:off x="0" y="0"/>
          <a:ext cx="0" cy="0"/>
          <a:chOff x="0" y="0"/>
          <a:chExt cx="0" cy="0"/>
        </a:xfrm>
      </p:grpSpPr>
      <p:sp>
        <p:nvSpPr>
          <p:cNvPr id="243" name="Shape 243"/>
          <p:cNvSpPr txBox="1"/>
          <p:nvPr>
            <p:ph type="title"/>
          </p:nvPr>
        </p:nvSpPr>
        <p:spPr>
          <a:xfrm>
            <a:off x="1236475" y="1301150"/>
            <a:ext cx="6701100" cy="2539200"/>
          </a:xfrm>
          <a:prstGeom prst="rect">
            <a:avLst/>
          </a:prstGeom>
        </p:spPr>
        <p:txBody>
          <a:bodyPr anchorCtr="0" anchor="ctr" bIns="91425" lIns="91425" rIns="91425" wrap="square" tIns="91425">
            <a:noAutofit/>
          </a:bodyPr>
          <a:lstStyle/>
          <a:p>
            <a:pPr lvl="0" rtl="0">
              <a:spcBef>
                <a:spcPts val="0"/>
              </a:spcBef>
              <a:buNone/>
            </a:pPr>
            <a:r>
              <a:rPr lang="en" sz="3800"/>
              <a:t>Do we want 100% reliability?</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No!</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52" name="Shape 252"/>
        <p:cNvGrpSpPr/>
        <p:nvPr/>
      </p:nvGrpSpPr>
      <p:grpSpPr>
        <a:xfrm>
          <a:off x="0" y="0"/>
          <a:ext cx="0" cy="0"/>
          <a:chOff x="0" y="0"/>
          <a:chExt cx="0" cy="0"/>
        </a:xfrm>
      </p:grpSpPr>
      <p:sp>
        <p:nvSpPr>
          <p:cNvPr id="253" name="Shape 253"/>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What does it take to make a service reliable?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descr="Dickerson's Hierarchy of Reliability.png" id="258" name="Shape 258"/>
          <p:cNvPicPr preferRelativeResize="0"/>
          <p:nvPr/>
        </p:nvPicPr>
        <p:blipFill rotWithShape="1">
          <a:blip r:embed="rId3">
            <a:alphaModFix/>
          </a:blip>
          <a:srcRect b="5630" l="13780" r="13460" t="5274"/>
          <a:stretch/>
        </p:blipFill>
        <p:spPr>
          <a:xfrm>
            <a:off x="2017762" y="143087"/>
            <a:ext cx="5108474" cy="4704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a:spcBef>
                <a:spcPts val="0"/>
              </a:spcBef>
              <a:buNone/>
            </a:pPr>
            <a:r>
              <a:rPr lang="en" sz="3600"/>
              <a:t>Monitoring</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Incident Response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Postmortem / </a:t>
            </a:r>
            <a:br>
              <a:rPr lang="en" sz="3800"/>
            </a:br>
            <a:r>
              <a:rPr lang="en" sz="3800"/>
              <a:t>Root Cause Analysis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77" name="Shape 277"/>
        <p:cNvGrpSpPr/>
        <p:nvPr/>
      </p:nvGrpSpPr>
      <p:grpSpPr>
        <a:xfrm>
          <a:off x="0" y="0"/>
          <a:ext cx="0" cy="0"/>
          <a:chOff x="0" y="0"/>
          <a:chExt cx="0" cy="0"/>
        </a:xfrm>
      </p:grpSpPr>
      <p:sp>
        <p:nvSpPr>
          <p:cNvPr id="278" name="Shape 278"/>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Postmortems are learning opportunities and should be blameless.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82" name="Shape 282"/>
        <p:cNvGrpSpPr/>
        <p:nvPr/>
      </p:nvGrpSpPr>
      <p:grpSpPr>
        <a:xfrm>
          <a:off x="0" y="0"/>
          <a:ext cx="0" cy="0"/>
          <a:chOff x="0" y="0"/>
          <a:chExt cx="0" cy="0"/>
        </a:xfrm>
      </p:grpSpPr>
      <p:sp>
        <p:nvSpPr>
          <p:cNvPr id="283" name="Shape 283"/>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“Fail fast, learn quickly, and move forward!”</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a:spcBef>
                <a:spcPts val="0"/>
              </a:spcBef>
              <a:buNone/>
            </a:pPr>
            <a:r>
              <a:rPr lang="en" sz="3800"/>
              <a:t>First let’s back up a minute...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1194475" y="1301150"/>
            <a:ext cx="6768900" cy="2539200"/>
          </a:xfrm>
          <a:prstGeom prst="rect">
            <a:avLst/>
          </a:prstGeom>
        </p:spPr>
        <p:txBody>
          <a:bodyPr anchorCtr="0" anchor="ctr" bIns="91425" lIns="91425" rIns="91425" wrap="square" tIns="91425">
            <a:noAutofit/>
          </a:bodyPr>
          <a:lstStyle/>
          <a:p>
            <a:pPr lvl="0" rtl="0">
              <a:spcBef>
                <a:spcPts val="0"/>
              </a:spcBef>
              <a:buNone/>
            </a:pPr>
            <a:r>
              <a:rPr lang="en" sz="3800"/>
              <a:t>Testing &amp; Release Procedures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Capacity Planning</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Development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Product</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7" name="Shape 307"/>
        <p:cNvGrpSpPr/>
        <p:nvPr/>
      </p:nvGrpSpPr>
      <p:grpSpPr>
        <a:xfrm>
          <a:off x="0" y="0"/>
          <a:ext cx="0" cy="0"/>
          <a:chOff x="0" y="0"/>
          <a:chExt cx="0" cy="0"/>
        </a:xfrm>
      </p:grpSpPr>
      <p:pic>
        <p:nvPicPr>
          <p:cNvPr descr="Image result for Dominos logo" id="308" name="Shape 308"/>
          <p:cNvPicPr preferRelativeResize="0"/>
          <p:nvPr/>
        </p:nvPicPr>
        <p:blipFill>
          <a:blip r:embed="rId3">
            <a:alphaModFix/>
          </a:blip>
          <a:stretch>
            <a:fillRect/>
          </a:stretch>
        </p:blipFill>
        <p:spPr>
          <a:xfrm>
            <a:off x="5982350" y="1929321"/>
            <a:ext cx="863149" cy="867091"/>
          </a:xfrm>
          <a:prstGeom prst="rect">
            <a:avLst/>
          </a:prstGeom>
          <a:noFill/>
          <a:ln>
            <a:noFill/>
          </a:ln>
        </p:spPr>
      </p:pic>
      <p:pic>
        <p:nvPicPr>
          <p:cNvPr descr="Image result for salesforce logo vector" id="309" name="Shape 309"/>
          <p:cNvPicPr preferRelativeResize="0"/>
          <p:nvPr/>
        </p:nvPicPr>
        <p:blipFill rotWithShape="1">
          <a:blip r:embed="rId4">
            <a:alphaModFix/>
          </a:blip>
          <a:srcRect b="22764" l="13243" r="13667" t="20536"/>
          <a:stretch/>
        </p:blipFill>
        <p:spPr>
          <a:xfrm>
            <a:off x="6395437" y="4298427"/>
            <a:ext cx="863149" cy="669572"/>
          </a:xfrm>
          <a:prstGeom prst="rect">
            <a:avLst/>
          </a:prstGeom>
          <a:noFill/>
          <a:ln>
            <a:noFill/>
          </a:ln>
        </p:spPr>
      </p:pic>
      <p:pic>
        <p:nvPicPr>
          <p:cNvPr descr="Image result for PagerDuty logo vector" id="310" name="Shape 310"/>
          <p:cNvPicPr preferRelativeResize="0"/>
          <p:nvPr/>
        </p:nvPicPr>
        <p:blipFill rotWithShape="1">
          <a:blip r:embed="rId5">
            <a:alphaModFix/>
          </a:blip>
          <a:srcRect b="26921" l="11835" r="11111" t="24482"/>
          <a:stretch/>
        </p:blipFill>
        <p:spPr>
          <a:xfrm>
            <a:off x="1357399" y="1012522"/>
            <a:ext cx="1943100" cy="363102"/>
          </a:xfrm>
          <a:prstGeom prst="rect">
            <a:avLst/>
          </a:prstGeom>
          <a:noFill/>
          <a:ln>
            <a:noFill/>
          </a:ln>
        </p:spPr>
      </p:pic>
      <p:pic>
        <p:nvPicPr>
          <p:cNvPr descr="Image result for Okta logo vector" id="311" name="Shape 311"/>
          <p:cNvPicPr preferRelativeResize="0"/>
          <p:nvPr/>
        </p:nvPicPr>
        <p:blipFill rotWithShape="1">
          <a:blip r:embed="rId6">
            <a:alphaModFix/>
          </a:blip>
          <a:srcRect b="29790" l="13820" r="12389" t="28315"/>
          <a:stretch/>
        </p:blipFill>
        <p:spPr>
          <a:xfrm>
            <a:off x="4812175" y="3513449"/>
            <a:ext cx="1368850" cy="517200"/>
          </a:xfrm>
          <a:prstGeom prst="rect">
            <a:avLst/>
          </a:prstGeom>
          <a:noFill/>
          <a:ln>
            <a:noFill/>
          </a:ln>
        </p:spPr>
      </p:pic>
      <p:pic>
        <p:nvPicPr>
          <p:cNvPr descr="Image result for cloudflare vector" id="312" name="Shape 312"/>
          <p:cNvPicPr preferRelativeResize="0"/>
          <p:nvPr/>
        </p:nvPicPr>
        <p:blipFill>
          <a:blip r:embed="rId7">
            <a:alphaModFix/>
          </a:blip>
          <a:stretch>
            <a:fillRect/>
          </a:stretch>
        </p:blipFill>
        <p:spPr>
          <a:xfrm>
            <a:off x="4271887" y="4242054"/>
            <a:ext cx="2133599" cy="782319"/>
          </a:xfrm>
          <a:prstGeom prst="rect">
            <a:avLst/>
          </a:prstGeom>
          <a:noFill/>
          <a:ln>
            <a:noFill/>
          </a:ln>
        </p:spPr>
      </p:pic>
      <p:pic>
        <p:nvPicPr>
          <p:cNvPr descr="Image result for Pinterest logo vector" id="313" name="Shape 313"/>
          <p:cNvPicPr preferRelativeResize="0"/>
          <p:nvPr/>
        </p:nvPicPr>
        <p:blipFill>
          <a:blip r:embed="rId8">
            <a:alphaModFix/>
          </a:blip>
          <a:stretch>
            <a:fillRect/>
          </a:stretch>
        </p:blipFill>
        <p:spPr>
          <a:xfrm>
            <a:off x="4439075" y="4068381"/>
            <a:ext cx="685800" cy="685800"/>
          </a:xfrm>
          <a:prstGeom prst="rect">
            <a:avLst/>
          </a:prstGeom>
          <a:noFill/>
          <a:ln>
            <a:noFill/>
          </a:ln>
        </p:spPr>
      </p:pic>
      <p:pic>
        <p:nvPicPr>
          <p:cNvPr descr="Image result for Twitter logo" id="314" name="Shape 314"/>
          <p:cNvPicPr preferRelativeResize="0"/>
          <p:nvPr/>
        </p:nvPicPr>
        <p:blipFill>
          <a:blip r:embed="rId9">
            <a:alphaModFix/>
          </a:blip>
          <a:stretch>
            <a:fillRect/>
          </a:stretch>
        </p:blipFill>
        <p:spPr>
          <a:xfrm>
            <a:off x="0" y="3617812"/>
            <a:ext cx="974523" cy="790574"/>
          </a:xfrm>
          <a:prstGeom prst="rect">
            <a:avLst/>
          </a:prstGeom>
          <a:noFill/>
          <a:ln>
            <a:noFill/>
          </a:ln>
        </p:spPr>
      </p:pic>
      <p:pic>
        <p:nvPicPr>
          <p:cNvPr descr="Image result for yelp logo" id="315" name="Shape 315"/>
          <p:cNvPicPr preferRelativeResize="0"/>
          <p:nvPr/>
        </p:nvPicPr>
        <p:blipFill rotWithShape="1">
          <a:blip r:embed="rId10">
            <a:alphaModFix/>
          </a:blip>
          <a:srcRect b="8650" l="24696" r="23222" t="0"/>
          <a:stretch/>
        </p:blipFill>
        <p:spPr>
          <a:xfrm>
            <a:off x="295237" y="2643275"/>
            <a:ext cx="863174" cy="974524"/>
          </a:xfrm>
          <a:prstGeom prst="rect">
            <a:avLst/>
          </a:prstGeom>
          <a:noFill/>
          <a:ln>
            <a:noFill/>
          </a:ln>
        </p:spPr>
      </p:pic>
      <p:pic>
        <p:nvPicPr>
          <p:cNvPr id="316" name="Shape 316"/>
          <p:cNvPicPr preferRelativeResize="0"/>
          <p:nvPr/>
        </p:nvPicPr>
        <p:blipFill>
          <a:blip r:embed="rId11">
            <a:alphaModFix/>
          </a:blip>
          <a:stretch>
            <a:fillRect/>
          </a:stretch>
        </p:blipFill>
        <p:spPr>
          <a:xfrm>
            <a:off x="0" y="4507475"/>
            <a:ext cx="1695452" cy="555444"/>
          </a:xfrm>
          <a:prstGeom prst="rect">
            <a:avLst/>
          </a:prstGeom>
          <a:noFill/>
          <a:ln>
            <a:noFill/>
          </a:ln>
        </p:spPr>
      </p:pic>
      <p:pic>
        <p:nvPicPr>
          <p:cNvPr id="317" name="Shape 317"/>
          <p:cNvPicPr preferRelativeResize="0"/>
          <p:nvPr/>
        </p:nvPicPr>
        <p:blipFill rotWithShape="1">
          <a:blip r:embed="rId12">
            <a:alphaModFix/>
          </a:blip>
          <a:srcRect b="10523" l="9523" r="10174" t="10531"/>
          <a:stretch/>
        </p:blipFill>
        <p:spPr>
          <a:xfrm>
            <a:off x="6179587" y="3679712"/>
            <a:ext cx="1850950" cy="666749"/>
          </a:xfrm>
          <a:prstGeom prst="rect">
            <a:avLst/>
          </a:prstGeom>
          <a:noFill/>
          <a:ln>
            <a:noFill/>
          </a:ln>
        </p:spPr>
      </p:pic>
      <p:pic>
        <p:nvPicPr>
          <p:cNvPr id="318" name="Shape 318"/>
          <p:cNvPicPr preferRelativeResize="0"/>
          <p:nvPr/>
        </p:nvPicPr>
        <p:blipFill>
          <a:blip r:embed="rId13">
            <a:alphaModFix/>
          </a:blip>
          <a:stretch>
            <a:fillRect/>
          </a:stretch>
        </p:blipFill>
        <p:spPr>
          <a:xfrm>
            <a:off x="1660325" y="4537895"/>
            <a:ext cx="1724025" cy="468067"/>
          </a:xfrm>
          <a:prstGeom prst="rect">
            <a:avLst/>
          </a:prstGeom>
          <a:noFill/>
          <a:ln>
            <a:noFill/>
          </a:ln>
        </p:spPr>
      </p:pic>
      <p:pic>
        <p:nvPicPr>
          <p:cNvPr descr="Image result for Facebook logo" id="319" name="Shape 319"/>
          <p:cNvPicPr preferRelativeResize="0"/>
          <p:nvPr/>
        </p:nvPicPr>
        <p:blipFill>
          <a:blip r:embed="rId14">
            <a:alphaModFix/>
          </a:blip>
          <a:stretch>
            <a:fillRect/>
          </a:stretch>
        </p:blipFill>
        <p:spPr>
          <a:xfrm>
            <a:off x="67575" y="2718950"/>
            <a:ext cx="555425" cy="555425"/>
          </a:xfrm>
          <a:prstGeom prst="rect">
            <a:avLst/>
          </a:prstGeom>
          <a:noFill/>
          <a:ln>
            <a:noFill/>
          </a:ln>
        </p:spPr>
      </p:pic>
      <p:pic>
        <p:nvPicPr>
          <p:cNvPr descr="Image result for Bloomberg logo" id="320" name="Shape 320"/>
          <p:cNvPicPr preferRelativeResize="0"/>
          <p:nvPr/>
        </p:nvPicPr>
        <p:blipFill>
          <a:blip r:embed="rId15">
            <a:alphaModFix/>
          </a:blip>
          <a:stretch>
            <a:fillRect/>
          </a:stretch>
        </p:blipFill>
        <p:spPr>
          <a:xfrm>
            <a:off x="762075" y="4238877"/>
            <a:ext cx="1724024" cy="344805"/>
          </a:xfrm>
          <a:prstGeom prst="rect">
            <a:avLst/>
          </a:prstGeom>
          <a:noFill/>
          <a:ln>
            <a:noFill/>
          </a:ln>
        </p:spPr>
      </p:pic>
      <p:pic>
        <p:nvPicPr>
          <p:cNvPr descr="Image result for apple logo" id="321" name="Shape 321"/>
          <p:cNvPicPr preferRelativeResize="0"/>
          <p:nvPr/>
        </p:nvPicPr>
        <p:blipFill>
          <a:blip r:embed="rId16">
            <a:alphaModFix/>
          </a:blip>
          <a:stretch>
            <a:fillRect/>
          </a:stretch>
        </p:blipFill>
        <p:spPr>
          <a:xfrm>
            <a:off x="974526" y="3609848"/>
            <a:ext cx="685800" cy="685800"/>
          </a:xfrm>
          <a:prstGeom prst="rect">
            <a:avLst/>
          </a:prstGeom>
          <a:noFill/>
          <a:ln>
            <a:noFill/>
          </a:ln>
        </p:spPr>
      </p:pic>
      <p:pic>
        <p:nvPicPr>
          <p:cNvPr descr="Image result for Youtube logo" id="322" name="Shape 322"/>
          <p:cNvPicPr preferRelativeResize="0"/>
          <p:nvPr/>
        </p:nvPicPr>
        <p:blipFill rotWithShape="1">
          <a:blip r:embed="rId17">
            <a:alphaModFix/>
          </a:blip>
          <a:srcRect b="22817" l="17679" r="15528" t="24400"/>
          <a:stretch/>
        </p:blipFill>
        <p:spPr>
          <a:xfrm>
            <a:off x="3678345" y="3512924"/>
            <a:ext cx="1133819" cy="555449"/>
          </a:xfrm>
          <a:prstGeom prst="rect">
            <a:avLst/>
          </a:prstGeom>
          <a:noFill/>
          <a:ln>
            <a:noFill/>
          </a:ln>
        </p:spPr>
      </p:pic>
      <p:pic>
        <p:nvPicPr>
          <p:cNvPr descr="Image result for Adobe logo" id="323" name="Shape 323"/>
          <p:cNvPicPr preferRelativeResize="0"/>
          <p:nvPr/>
        </p:nvPicPr>
        <p:blipFill>
          <a:blip r:embed="rId18">
            <a:alphaModFix/>
          </a:blip>
          <a:stretch>
            <a:fillRect/>
          </a:stretch>
        </p:blipFill>
        <p:spPr>
          <a:xfrm>
            <a:off x="2433887" y="1822117"/>
            <a:ext cx="1724025" cy="517207"/>
          </a:xfrm>
          <a:prstGeom prst="rect">
            <a:avLst/>
          </a:prstGeom>
          <a:noFill/>
          <a:ln>
            <a:noFill/>
          </a:ln>
        </p:spPr>
      </p:pic>
      <p:pic>
        <p:nvPicPr>
          <p:cNvPr descr="Image result for Box logo" id="324" name="Shape 324"/>
          <p:cNvPicPr preferRelativeResize="0"/>
          <p:nvPr/>
        </p:nvPicPr>
        <p:blipFill>
          <a:blip r:embed="rId19">
            <a:alphaModFix/>
          </a:blip>
          <a:stretch>
            <a:fillRect/>
          </a:stretch>
        </p:blipFill>
        <p:spPr>
          <a:xfrm>
            <a:off x="1281187" y="2787630"/>
            <a:ext cx="685800" cy="685800"/>
          </a:xfrm>
          <a:prstGeom prst="rect">
            <a:avLst/>
          </a:prstGeom>
          <a:noFill/>
          <a:ln>
            <a:noFill/>
          </a:ln>
        </p:spPr>
      </p:pic>
      <p:pic>
        <p:nvPicPr>
          <p:cNvPr descr="Image result for dropBox logo" id="325" name="Shape 325"/>
          <p:cNvPicPr preferRelativeResize="0"/>
          <p:nvPr/>
        </p:nvPicPr>
        <p:blipFill>
          <a:blip r:embed="rId20">
            <a:alphaModFix/>
          </a:blip>
          <a:stretch>
            <a:fillRect/>
          </a:stretch>
        </p:blipFill>
        <p:spPr>
          <a:xfrm>
            <a:off x="2740249" y="1392522"/>
            <a:ext cx="1781174" cy="406152"/>
          </a:xfrm>
          <a:prstGeom prst="rect">
            <a:avLst/>
          </a:prstGeom>
          <a:noFill/>
          <a:ln>
            <a:noFill/>
          </a:ln>
        </p:spPr>
      </p:pic>
      <p:pic>
        <p:nvPicPr>
          <p:cNvPr descr="Image result for uber logo vector" id="326" name="Shape 326"/>
          <p:cNvPicPr preferRelativeResize="0"/>
          <p:nvPr/>
        </p:nvPicPr>
        <p:blipFill>
          <a:blip r:embed="rId21">
            <a:alphaModFix/>
          </a:blip>
          <a:stretch>
            <a:fillRect/>
          </a:stretch>
        </p:blipFill>
        <p:spPr>
          <a:xfrm>
            <a:off x="3678350" y="2622744"/>
            <a:ext cx="863149" cy="863149"/>
          </a:xfrm>
          <a:prstGeom prst="rect">
            <a:avLst/>
          </a:prstGeom>
          <a:noFill/>
          <a:ln>
            <a:noFill/>
          </a:ln>
        </p:spPr>
      </p:pic>
      <p:pic>
        <p:nvPicPr>
          <p:cNvPr descr="Image result for spotify logo vector" id="327" name="Shape 327"/>
          <p:cNvPicPr preferRelativeResize="0"/>
          <p:nvPr/>
        </p:nvPicPr>
        <p:blipFill rotWithShape="1">
          <a:blip r:embed="rId22">
            <a:alphaModFix/>
          </a:blip>
          <a:srcRect b="32923" l="25992" r="25077" t="31815"/>
          <a:stretch/>
        </p:blipFill>
        <p:spPr>
          <a:xfrm>
            <a:off x="974525" y="1804525"/>
            <a:ext cx="1523999" cy="517200"/>
          </a:xfrm>
          <a:prstGeom prst="rect">
            <a:avLst/>
          </a:prstGeom>
          <a:noFill/>
          <a:ln>
            <a:noFill/>
          </a:ln>
        </p:spPr>
      </p:pic>
      <p:pic>
        <p:nvPicPr>
          <p:cNvPr descr="Image result for symantec logo vector" id="328" name="Shape 328"/>
          <p:cNvPicPr preferRelativeResize="0"/>
          <p:nvPr/>
        </p:nvPicPr>
        <p:blipFill rotWithShape="1">
          <a:blip r:embed="rId23">
            <a:alphaModFix/>
          </a:blip>
          <a:srcRect b="7430" l="2576" r="2003" t="1618"/>
          <a:stretch/>
        </p:blipFill>
        <p:spPr>
          <a:xfrm>
            <a:off x="7490062" y="4128442"/>
            <a:ext cx="1329950" cy="399494"/>
          </a:xfrm>
          <a:prstGeom prst="rect">
            <a:avLst/>
          </a:prstGeom>
          <a:noFill/>
          <a:ln>
            <a:noFill/>
          </a:ln>
        </p:spPr>
      </p:pic>
      <p:pic>
        <p:nvPicPr>
          <p:cNvPr descr="Image result for Netflix logo vector" id="329" name="Shape 329"/>
          <p:cNvPicPr preferRelativeResize="0"/>
          <p:nvPr/>
        </p:nvPicPr>
        <p:blipFill>
          <a:blip r:embed="rId24">
            <a:alphaModFix/>
          </a:blip>
          <a:stretch>
            <a:fillRect/>
          </a:stretch>
        </p:blipFill>
        <p:spPr>
          <a:xfrm>
            <a:off x="1735237" y="3593825"/>
            <a:ext cx="1943100" cy="524637"/>
          </a:xfrm>
          <a:prstGeom prst="rect">
            <a:avLst/>
          </a:prstGeom>
          <a:noFill/>
          <a:ln>
            <a:noFill/>
          </a:ln>
        </p:spPr>
      </p:pic>
      <p:pic>
        <p:nvPicPr>
          <p:cNvPr descr="Image result for Atlassian logo vector" id="330" name="Shape 330"/>
          <p:cNvPicPr preferRelativeResize="0"/>
          <p:nvPr/>
        </p:nvPicPr>
        <p:blipFill rotWithShape="1">
          <a:blip r:embed="rId25">
            <a:alphaModFix/>
          </a:blip>
          <a:srcRect b="24213" l="8556" r="10947" t="14947"/>
          <a:stretch/>
        </p:blipFill>
        <p:spPr>
          <a:xfrm>
            <a:off x="7293024" y="4536772"/>
            <a:ext cx="1724024" cy="470340"/>
          </a:xfrm>
          <a:prstGeom prst="rect">
            <a:avLst/>
          </a:prstGeom>
          <a:noFill/>
          <a:ln>
            <a:noFill/>
          </a:ln>
        </p:spPr>
      </p:pic>
      <p:pic>
        <p:nvPicPr>
          <p:cNvPr descr="Image result for HBO logo vector" id="331" name="Shape 331"/>
          <p:cNvPicPr preferRelativeResize="0"/>
          <p:nvPr/>
        </p:nvPicPr>
        <p:blipFill>
          <a:blip r:embed="rId26">
            <a:alphaModFix/>
          </a:blip>
          <a:stretch>
            <a:fillRect/>
          </a:stretch>
        </p:blipFill>
        <p:spPr>
          <a:xfrm>
            <a:off x="2615500" y="4171024"/>
            <a:ext cx="768854" cy="314325"/>
          </a:xfrm>
          <a:prstGeom prst="rect">
            <a:avLst/>
          </a:prstGeom>
          <a:noFill/>
          <a:ln>
            <a:noFill/>
          </a:ln>
        </p:spPr>
      </p:pic>
      <p:pic>
        <p:nvPicPr>
          <p:cNvPr descr="Image result for time warner logo vector" id="332" name="Shape 332"/>
          <p:cNvPicPr preferRelativeResize="0"/>
          <p:nvPr/>
        </p:nvPicPr>
        <p:blipFill>
          <a:blip r:embed="rId27">
            <a:alphaModFix/>
          </a:blip>
          <a:stretch>
            <a:fillRect/>
          </a:stretch>
        </p:blipFill>
        <p:spPr>
          <a:xfrm>
            <a:off x="1967000" y="2572482"/>
            <a:ext cx="1724024" cy="900941"/>
          </a:xfrm>
          <a:prstGeom prst="rect">
            <a:avLst/>
          </a:prstGeom>
          <a:noFill/>
          <a:ln>
            <a:noFill/>
          </a:ln>
        </p:spPr>
      </p:pic>
      <p:pic>
        <p:nvPicPr>
          <p:cNvPr descr="Image result for fastly logo vector" id="333" name="Shape 333"/>
          <p:cNvPicPr preferRelativeResize="0"/>
          <p:nvPr/>
        </p:nvPicPr>
        <p:blipFill>
          <a:blip r:embed="rId28">
            <a:alphaModFix/>
          </a:blip>
          <a:stretch>
            <a:fillRect/>
          </a:stretch>
        </p:blipFill>
        <p:spPr>
          <a:xfrm>
            <a:off x="0" y="892450"/>
            <a:ext cx="1329942" cy="517199"/>
          </a:xfrm>
          <a:prstGeom prst="rect">
            <a:avLst/>
          </a:prstGeom>
          <a:noFill/>
          <a:ln>
            <a:noFill/>
          </a:ln>
        </p:spPr>
      </p:pic>
      <p:pic>
        <p:nvPicPr>
          <p:cNvPr descr="Image result for Microsoft logo vector" id="334" name="Shape 334"/>
          <p:cNvPicPr preferRelativeResize="0"/>
          <p:nvPr/>
        </p:nvPicPr>
        <p:blipFill rotWithShape="1">
          <a:blip r:embed="rId29">
            <a:alphaModFix/>
          </a:blip>
          <a:srcRect b="37892" l="0" r="0" t="35827"/>
          <a:stretch/>
        </p:blipFill>
        <p:spPr>
          <a:xfrm>
            <a:off x="901224" y="1387990"/>
            <a:ext cx="1781174" cy="468074"/>
          </a:xfrm>
          <a:prstGeom prst="rect">
            <a:avLst/>
          </a:prstGeom>
          <a:noFill/>
          <a:ln>
            <a:noFill/>
          </a:ln>
        </p:spPr>
      </p:pic>
      <p:pic>
        <p:nvPicPr>
          <p:cNvPr descr="Image result for Airbnb logo vector" id="335" name="Shape 335"/>
          <p:cNvPicPr preferRelativeResize="0"/>
          <p:nvPr/>
        </p:nvPicPr>
        <p:blipFill>
          <a:blip r:embed="rId30">
            <a:alphaModFix/>
          </a:blip>
          <a:stretch>
            <a:fillRect/>
          </a:stretch>
        </p:blipFill>
        <p:spPr>
          <a:xfrm>
            <a:off x="4521425" y="1112899"/>
            <a:ext cx="685800" cy="685800"/>
          </a:xfrm>
          <a:prstGeom prst="rect">
            <a:avLst/>
          </a:prstGeom>
          <a:noFill/>
          <a:ln>
            <a:noFill/>
          </a:ln>
        </p:spPr>
      </p:pic>
      <p:pic>
        <p:nvPicPr>
          <p:cNvPr descr="Image result for Ebay logo vector" id="336" name="Shape 336"/>
          <p:cNvPicPr preferRelativeResize="0"/>
          <p:nvPr/>
        </p:nvPicPr>
        <p:blipFill>
          <a:blip r:embed="rId31">
            <a:alphaModFix/>
          </a:blip>
          <a:stretch>
            <a:fillRect/>
          </a:stretch>
        </p:blipFill>
        <p:spPr>
          <a:xfrm>
            <a:off x="3300500" y="915393"/>
            <a:ext cx="1329949" cy="557348"/>
          </a:xfrm>
          <a:prstGeom prst="rect">
            <a:avLst/>
          </a:prstGeom>
          <a:noFill/>
          <a:ln>
            <a:noFill/>
          </a:ln>
        </p:spPr>
      </p:pic>
      <p:pic>
        <p:nvPicPr>
          <p:cNvPr descr="Image result for New Relic logo vector" id="337" name="Shape 337"/>
          <p:cNvPicPr preferRelativeResize="0"/>
          <p:nvPr/>
        </p:nvPicPr>
        <p:blipFill>
          <a:blip r:embed="rId32">
            <a:alphaModFix/>
          </a:blip>
          <a:stretch>
            <a:fillRect/>
          </a:stretch>
        </p:blipFill>
        <p:spPr>
          <a:xfrm>
            <a:off x="3384350" y="4226400"/>
            <a:ext cx="974525" cy="788662"/>
          </a:xfrm>
          <a:prstGeom prst="rect">
            <a:avLst/>
          </a:prstGeom>
          <a:noFill/>
          <a:ln>
            <a:noFill/>
          </a:ln>
        </p:spPr>
      </p:pic>
      <p:pic>
        <p:nvPicPr>
          <p:cNvPr descr="Image result for Verizon logo vector" id="338" name="Shape 338"/>
          <p:cNvPicPr preferRelativeResize="0"/>
          <p:nvPr/>
        </p:nvPicPr>
        <p:blipFill rotWithShape="1">
          <a:blip r:embed="rId33">
            <a:alphaModFix/>
          </a:blip>
          <a:srcRect b="38942" l="10560" r="7445" t="37970"/>
          <a:stretch/>
        </p:blipFill>
        <p:spPr>
          <a:xfrm>
            <a:off x="792650" y="495325"/>
            <a:ext cx="1390150" cy="391449"/>
          </a:xfrm>
          <a:prstGeom prst="rect">
            <a:avLst/>
          </a:prstGeom>
          <a:noFill/>
          <a:ln>
            <a:noFill/>
          </a:ln>
        </p:spPr>
      </p:pic>
      <p:pic>
        <p:nvPicPr>
          <p:cNvPr descr="Image result for F5 logo vector" id="339" name="Shape 339"/>
          <p:cNvPicPr preferRelativeResize="0"/>
          <p:nvPr/>
        </p:nvPicPr>
        <p:blipFill>
          <a:blip r:embed="rId34">
            <a:alphaModFix/>
          </a:blip>
          <a:stretch>
            <a:fillRect/>
          </a:stretch>
        </p:blipFill>
        <p:spPr>
          <a:xfrm>
            <a:off x="0" y="1415318"/>
            <a:ext cx="974525" cy="874206"/>
          </a:xfrm>
          <a:prstGeom prst="rect">
            <a:avLst/>
          </a:prstGeom>
          <a:noFill/>
          <a:ln>
            <a:noFill/>
          </a:ln>
        </p:spPr>
      </p:pic>
      <p:pic>
        <p:nvPicPr>
          <p:cNvPr descr="Image result for Elastic logo vector" id="340" name="Shape 340"/>
          <p:cNvPicPr preferRelativeResize="0"/>
          <p:nvPr/>
        </p:nvPicPr>
        <p:blipFill>
          <a:blip r:embed="rId35">
            <a:alphaModFix/>
          </a:blip>
          <a:stretch>
            <a:fillRect/>
          </a:stretch>
        </p:blipFill>
        <p:spPr>
          <a:xfrm>
            <a:off x="2468325" y="166160"/>
            <a:ext cx="1655174" cy="505439"/>
          </a:xfrm>
          <a:prstGeom prst="rect">
            <a:avLst/>
          </a:prstGeom>
          <a:noFill/>
          <a:ln>
            <a:noFill/>
          </a:ln>
        </p:spPr>
      </p:pic>
      <p:pic>
        <p:nvPicPr>
          <p:cNvPr descr="Image result for walmart logo vector" id="341" name="Shape 341"/>
          <p:cNvPicPr preferRelativeResize="0"/>
          <p:nvPr/>
        </p:nvPicPr>
        <p:blipFill>
          <a:blip r:embed="rId36">
            <a:alphaModFix/>
          </a:blip>
          <a:stretch>
            <a:fillRect/>
          </a:stretch>
        </p:blipFill>
        <p:spPr>
          <a:xfrm>
            <a:off x="4340937" y="12450"/>
            <a:ext cx="1199169" cy="276399"/>
          </a:xfrm>
          <a:prstGeom prst="rect">
            <a:avLst/>
          </a:prstGeom>
          <a:noFill/>
          <a:ln>
            <a:noFill/>
          </a:ln>
        </p:spPr>
      </p:pic>
      <p:pic>
        <p:nvPicPr>
          <p:cNvPr descr="Image result for Fitbit logo vector" id="342" name="Shape 342"/>
          <p:cNvPicPr preferRelativeResize="0"/>
          <p:nvPr/>
        </p:nvPicPr>
        <p:blipFill rotWithShape="1">
          <a:blip r:embed="rId37">
            <a:alphaModFix/>
          </a:blip>
          <a:srcRect b="31200" l="0" r="0" t="34374"/>
          <a:stretch/>
        </p:blipFill>
        <p:spPr>
          <a:xfrm>
            <a:off x="725725" y="58975"/>
            <a:ext cx="1524000" cy="524650"/>
          </a:xfrm>
          <a:prstGeom prst="rect">
            <a:avLst/>
          </a:prstGeom>
          <a:noFill/>
          <a:ln>
            <a:noFill/>
          </a:ln>
        </p:spPr>
      </p:pic>
      <p:pic>
        <p:nvPicPr>
          <p:cNvPr descr="Image result for Barracuda Networks logo vector" id="343" name="Shape 343"/>
          <p:cNvPicPr preferRelativeResize="0"/>
          <p:nvPr/>
        </p:nvPicPr>
        <p:blipFill>
          <a:blip r:embed="rId38">
            <a:alphaModFix/>
          </a:blip>
          <a:stretch>
            <a:fillRect/>
          </a:stretch>
        </p:blipFill>
        <p:spPr>
          <a:xfrm>
            <a:off x="4681700" y="3115285"/>
            <a:ext cx="1655175" cy="391426"/>
          </a:xfrm>
          <a:prstGeom prst="rect">
            <a:avLst/>
          </a:prstGeom>
          <a:noFill/>
          <a:ln>
            <a:noFill/>
          </a:ln>
        </p:spPr>
      </p:pic>
      <p:pic>
        <p:nvPicPr>
          <p:cNvPr descr="Image result for Autodesk logo vector" id="344" name="Shape 344"/>
          <p:cNvPicPr preferRelativeResize="0"/>
          <p:nvPr/>
        </p:nvPicPr>
        <p:blipFill>
          <a:blip r:embed="rId39">
            <a:alphaModFix/>
          </a:blip>
          <a:stretch>
            <a:fillRect/>
          </a:stretch>
        </p:blipFill>
        <p:spPr>
          <a:xfrm>
            <a:off x="4439075" y="2863200"/>
            <a:ext cx="1698457" cy="314325"/>
          </a:xfrm>
          <a:prstGeom prst="rect">
            <a:avLst/>
          </a:prstGeom>
          <a:noFill/>
          <a:ln>
            <a:noFill/>
          </a:ln>
        </p:spPr>
      </p:pic>
      <p:pic>
        <p:nvPicPr>
          <p:cNvPr descr="Image result for palo alto logo vector" id="345" name="Shape 345"/>
          <p:cNvPicPr preferRelativeResize="0"/>
          <p:nvPr/>
        </p:nvPicPr>
        <p:blipFill>
          <a:blip r:embed="rId40">
            <a:alphaModFix/>
          </a:blip>
          <a:stretch>
            <a:fillRect/>
          </a:stretch>
        </p:blipFill>
        <p:spPr>
          <a:xfrm>
            <a:off x="56825" y="2361526"/>
            <a:ext cx="1695449" cy="386290"/>
          </a:xfrm>
          <a:prstGeom prst="rect">
            <a:avLst/>
          </a:prstGeom>
          <a:noFill/>
          <a:ln>
            <a:noFill/>
          </a:ln>
        </p:spPr>
      </p:pic>
      <p:pic>
        <p:nvPicPr>
          <p:cNvPr descr="Image result for Akamai logo vector" id="346" name="Shape 346"/>
          <p:cNvPicPr preferRelativeResize="0"/>
          <p:nvPr/>
        </p:nvPicPr>
        <p:blipFill rotWithShape="1">
          <a:blip r:embed="rId41">
            <a:alphaModFix/>
          </a:blip>
          <a:srcRect b="27022" l="0" r="0" t="26824"/>
          <a:stretch/>
        </p:blipFill>
        <p:spPr>
          <a:xfrm>
            <a:off x="4430025" y="1867812"/>
            <a:ext cx="1485900" cy="685800"/>
          </a:xfrm>
          <a:prstGeom prst="rect">
            <a:avLst/>
          </a:prstGeom>
          <a:noFill/>
          <a:ln>
            <a:noFill/>
          </a:ln>
        </p:spPr>
      </p:pic>
      <p:pic>
        <p:nvPicPr>
          <p:cNvPr descr="Image result for Intuit logo vector" id="347" name="Shape 347"/>
          <p:cNvPicPr preferRelativeResize="0"/>
          <p:nvPr/>
        </p:nvPicPr>
        <p:blipFill>
          <a:blip r:embed="rId42">
            <a:alphaModFix/>
          </a:blip>
          <a:stretch>
            <a:fillRect/>
          </a:stretch>
        </p:blipFill>
        <p:spPr>
          <a:xfrm>
            <a:off x="6395443" y="3177530"/>
            <a:ext cx="1655174" cy="482750"/>
          </a:xfrm>
          <a:prstGeom prst="rect">
            <a:avLst/>
          </a:prstGeom>
          <a:noFill/>
          <a:ln>
            <a:noFill/>
          </a:ln>
        </p:spPr>
      </p:pic>
      <p:pic>
        <p:nvPicPr>
          <p:cNvPr descr="Image result for Citrix logo vector" id="348" name="Shape 348"/>
          <p:cNvPicPr preferRelativeResize="0"/>
          <p:nvPr/>
        </p:nvPicPr>
        <p:blipFill>
          <a:blip r:embed="rId43">
            <a:alphaModFix/>
          </a:blip>
          <a:stretch>
            <a:fillRect/>
          </a:stretch>
        </p:blipFill>
        <p:spPr>
          <a:xfrm>
            <a:off x="2227546" y="671599"/>
            <a:ext cx="1028201" cy="386299"/>
          </a:xfrm>
          <a:prstGeom prst="rect">
            <a:avLst/>
          </a:prstGeom>
          <a:noFill/>
          <a:ln>
            <a:noFill/>
          </a:ln>
        </p:spPr>
      </p:pic>
      <p:pic>
        <p:nvPicPr>
          <p:cNvPr descr="Image result for spacex logo vector" id="349" name="Shape 349"/>
          <p:cNvPicPr preferRelativeResize="0"/>
          <p:nvPr/>
        </p:nvPicPr>
        <p:blipFill>
          <a:blip r:embed="rId44">
            <a:alphaModFix/>
          </a:blip>
          <a:stretch>
            <a:fillRect/>
          </a:stretch>
        </p:blipFill>
        <p:spPr>
          <a:xfrm>
            <a:off x="1805262" y="2258137"/>
            <a:ext cx="2571750" cy="314325"/>
          </a:xfrm>
          <a:prstGeom prst="rect">
            <a:avLst/>
          </a:prstGeom>
          <a:noFill/>
          <a:ln>
            <a:noFill/>
          </a:ln>
        </p:spPr>
      </p:pic>
      <p:pic>
        <p:nvPicPr>
          <p:cNvPr descr="Image result for Vimeo logo vector" id="350" name="Shape 350"/>
          <p:cNvPicPr preferRelativeResize="0"/>
          <p:nvPr/>
        </p:nvPicPr>
        <p:blipFill rotWithShape="1">
          <a:blip r:embed="rId45">
            <a:alphaModFix/>
          </a:blip>
          <a:srcRect b="37766" l="2715" r="3335" t="35245"/>
          <a:stretch/>
        </p:blipFill>
        <p:spPr>
          <a:xfrm>
            <a:off x="3300500" y="588249"/>
            <a:ext cx="1200381" cy="344800"/>
          </a:xfrm>
          <a:prstGeom prst="rect">
            <a:avLst/>
          </a:prstGeom>
          <a:noFill/>
          <a:ln>
            <a:noFill/>
          </a:ln>
        </p:spPr>
      </p:pic>
      <p:pic>
        <p:nvPicPr>
          <p:cNvPr descr="Image result for nvidia logo vector" id="351" name="Shape 351"/>
          <p:cNvPicPr preferRelativeResize="0"/>
          <p:nvPr/>
        </p:nvPicPr>
        <p:blipFill rotWithShape="1">
          <a:blip r:embed="rId46">
            <a:alphaModFix/>
          </a:blip>
          <a:srcRect b="38659" l="0" r="0" t="40558"/>
          <a:stretch/>
        </p:blipFill>
        <p:spPr>
          <a:xfrm>
            <a:off x="5124875" y="4068375"/>
            <a:ext cx="1329950" cy="276400"/>
          </a:xfrm>
          <a:prstGeom prst="rect">
            <a:avLst/>
          </a:prstGeom>
          <a:noFill/>
          <a:ln>
            <a:noFill/>
          </a:ln>
        </p:spPr>
      </p:pic>
      <p:pic>
        <p:nvPicPr>
          <p:cNvPr descr="Image result for oracle logo vector" id="352" name="Shape 352"/>
          <p:cNvPicPr preferRelativeResize="0"/>
          <p:nvPr/>
        </p:nvPicPr>
        <p:blipFill rotWithShape="1">
          <a:blip r:embed="rId47">
            <a:alphaModFix/>
          </a:blip>
          <a:srcRect b="26359" l="9081" r="9399" t="49218"/>
          <a:stretch/>
        </p:blipFill>
        <p:spPr>
          <a:xfrm>
            <a:off x="2881749" y="11"/>
            <a:ext cx="1390150" cy="218563"/>
          </a:xfrm>
          <a:prstGeom prst="rect">
            <a:avLst/>
          </a:prstGeom>
          <a:noFill/>
          <a:ln>
            <a:noFill/>
          </a:ln>
        </p:spPr>
      </p:pic>
      <p:pic>
        <p:nvPicPr>
          <p:cNvPr descr="Image result for at&amp;t logo vector" id="353" name="Shape 353"/>
          <p:cNvPicPr preferRelativeResize="0"/>
          <p:nvPr/>
        </p:nvPicPr>
        <p:blipFill rotWithShape="1">
          <a:blip r:embed="rId48">
            <a:alphaModFix/>
          </a:blip>
          <a:srcRect b="25265" l="0" r="0" t="27508"/>
          <a:stretch/>
        </p:blipFill>
        <p:spPr>
          <a:xfrm>
            <a:off x="5112175" y="1804525"/>
            <a:ext cx="768850" cy="363100"/>
          </a:xfrm>
          <a:prstGeom prst="rect">
            <a:avLst/>
          </a:prstGeom>
          <a:noFill/>
          <a:ln>
            <a:noFill/>
          </a:ln>
        </p:spPr>
      </p:pic>
      <p:pic>
        <p:nvPicPr>
          <p:cNvPr descr="Image result for Concur vector" id="354" name="Shape 354"/>
          <p:cNvPicPr preferRelativeResize="0"/>
          <p:nvPr/>
        </p:nvPicPr>
        <p:blipFill rotWithShape="1">
          <a:blip r:embed="rId49">
            <a:alphaModFix/>
          </a:blip>
          <a:srcRect b="15765" l="18312" r="16840" t="16396"/>
          <a:stretch/>
        </p:blipFill>
        <p:spPr>
          <a:xfrm>
            <a:off x="41050" y="220023"/>
            <a:ext cx="608479" cy="666749"/>
          </a:xfrm>
          <a:prstGeom prst="rect">
            <a:avLst/>
          </a:prstGeom>
          <a:noFill/>
          <a:ln>
            <a:noFill/>
          </a:ln>
        </p:spPr>
      </p:pic>
      <p:pic>
        <p:nvPicPr>
          <p:cNvPr descr="Image result for vmware logo" id="355" name="Shape 355"/>
          <p:cNvPicPr preferRelativeResize="0"/>
          <p:nvPr/>
        </p:nvPicPr>
        <p:blipFill rotWithShape="1">
          <a:blip r:embed="rId50">
            <a:alphaModFix/>
          </a:blip>
          <a:srcRect b="31119" l="11008" r="11411" t="17245"/>
          <a:stretch/>
        </p:blipFill>
        <p:spPr>
          <a:xfrm>
            <a:off x="4430024" y="2462637"/>
            <a:ext cx="1655174" cy="386300"/>
          </a:xfrm>
          <a:prstGeom prst="rect">
            <a:avLst/>
          </a:prstGeom>
          <a:noFill/>
          <a:ln>
            <a:noFill/>
          </a:ln>
        </p:spPr>
      </p:pic>
      <p:pic>
        <p:nvPicPr>
          <p:cNvPr descr="Image result for Tumblr logo" id="356" name="Shape 356"/>
          <p:cNvPicPr preferRelativeResize="0"/>
          <p:nvPr/>
        </p:nvPicPr>
        <p:blipFill>
          <a:blip r:embed="rId51">
            <a:alphaModFix/>
          </a:blip>
          <a:stretch>
            <a:fillRect/>
          </a:stretch>
        </p:blipFill>
        <p:spPr>
          <a:xfrm>
            <a:off x="6131937" y="2868908"/>
            <a:ext cx="1390150" cy="289191"/>
          </a:xfrm>
          <a:prstGeom prst="rect">
            <a:avLst/>
          </a:prstGeom>
          <a:noFill/>
          <a:ln>
            <a:noFill/>
          </a:ln>
        </p:spPr>
      </p:pic>
      <p:pic>
        <p:nvPicPr>
          <p:cNvPr descr="Image result for GoDaddy logo" id="357" name="Shape 357"/>
          <p:cNvPicPr preferRelativeResize="0"/>
          <p:nvPr/>
        </p:nvPicPr>
        <p:blipFill rotWithShape="1">
          <a:blip r:embed="rId52">
            <a:alphaModFix/>
          </a:blip>
          <a:srcRect b="23410" l="3731" r="5466" t="24427"/>
          <a:stretch/>
        </p:blipFill>
        <p:spPr>
          <a:xfrm>
            <a:off x="5586350" y="8275"/>
            <a:ext cx="1200375" cy="344799"/>
          </a:xfrm>
          <a:prstGeom prst="rect">
            <a:avLst/>
          </a:prstGeom>
          <a:noFill/>
          <a:ln>
            <a:noFill/>
          </a:ln>
        </p:spPr>
      </p:pic>
      <p:pic>
        <p:nvPicPr>
          <p:cNvPr descr="Image result for Target logo" id="358" name="Shape 358"/>
          <p:cNvPicPr preferRelativeResize="0"/>
          <p:nvPr/>
        </p:nvPicPr>
        <p:blipFill>
          <a:blip r:embed="rId53">
            <a:alphaModFix/>
          </a:blip>
          <a:stretch>
            <a:fillRect/>
          </a:stretch>
        </p:blipFill>
        <p:spPr>
          <a:xfrm>
            <a:off x="5931725" y="1004474"/>
            <a:ext cx="685799" cy="910987"/>
          </a:xfrm>
          <a:prstGeom prst="rect">
            <a:avLst/>
          </a:prstGeom>
          <a:noFill/>
          <a:ln>
            <a:noFill/>
          </a:ln>
        </p:spPr>
      </p:pic>
      <p:pic>
        <p:nvPicPr>
          <p:cNvPr descr="Image result for Experian logo" id="359" name="Shape 359"/>
          <p:cNvPicPr preferRelativeResize="0"/>
          <p:nvPr/>
        </p:nvPicPr>
        <p:blipFill>
          <a:blip r:embed="rId54">
            <a:alphaModFix/>
          </a:blip>
          <a:stretch>
            <a:fillRect/>
          </a:stretch>
        </p:blipFill>
        <p:spPr>
          <a:xfrm>
            <a:off x="6655525" y="1246736"/>
            <a:ext cx="1485899" cy="481913"/>
          </a:xfrm>
          <a:prstGeom prst="rect">
            <a:avLst/>
          </a:prstGeom>
          <a:noFill/>
          <a:ln>
            <a:noFill/>
          </a:ln>
        </p:spPr>
      </p:pic>
      <p:pic>
        <p:nvPicPr>
          <p:cNvPr descr="Image result for Cisco logo" id="360" name="Shape 360"/>
          <p:cNvPicPr preferRelativeResize="0"/>
          <p:nvPr/>
        </p:nvPicPr>
        <p:blipFill>
          <a:blip r:embed="rId55">
            <a:alphaModFix/>
          </a:blip>
          <a:stretch>
            <a:fillRect/>
          </a:stretch>
        </p:blipFill>
        <p:spPr>
          <a:xfrm>
            <a:off x="8050625" y="3654433"/>
            <a:ext cx="1028199" cy="542391"/>
          </a:xfrm>
          <a:prstGeom prst="rect">
            <a:avLst/>
          </a:prstGeom>
          <a:noFill/>
          <a:ln>
            <a:noFill/>
          </a:ln>
        </p:spPr>
      </p:pic>
      <p:pic>
        <p:nvPicPr>
          <p:cNvPr descr="Image result for Stripe logo" id="361" name="Shape 361"/>
          <p:cNvPicPr preferRelativeResize="0"/>
          <p:nvPr/>
        </p:nvPicPr>
        <p:blipFill rotWithShape="1">
          <a:blip r:embed="rId56">
            <a:alphaModFix/>
          </a:blip>
          <a:srcRect b="25486" l="0" r="0" t="23813"/>
          <a:stretch/>
        </p:blipFill>
        <p:spPr>
          <a:xfrm>
            <a:off x="8179425" y="1225262"/>
            <a:ext cx="974525" cy="461099"/>
          </a:xfrm>
          <a:prstGeom prst="rect">
            <a:avLst/>
          </a:prstGeom>
          <a:noFill/>
          <a:ln>
            <a:noFill/>
          </a:ln>
        </p:spPr>
      </p:pic>
      <p:pic>
        <p:nvPicPr>
          <p:cNvPr descr="Image result for PayPal logo" id="362" name="Shape 362"/>
          <p:cNvPicPr preferRelativeResize="0"/>
          <p:nvPr/>
        </p:nvPicPr>
        <p:blipFill>
          <a:blip r:embed="rId57">
            <a:alphaModFix/>
          </a:blip>
          <a:stretch>
            <a:fillRect/>
          </a:stretch>
        </p:blipFill>
        <p:spPr>
          <a:xfrm>
            <a:off x="4637900" y="300986"/>
            <a:ext cx="1724024" cy="461076"/>
          </a:xfrm>
          <a:prstGeom prst="rect">
            <a:avLst/>
          </a:prstGeom>
          <a:noFill/>
          <a:ln>
            <a:noFill/>
          </a:ln>
        </p:spPr>
      </p:pic>
      <p:pic>
        <p:nvPicPr>
          <p:cNvPr descr="Image result for Grubhub logo" id="363" name="Shape 363"/>
          <p:cNvPicPr preferRelativeResize="0"/>
          <p:nvPr/>
        </p:nvPicPr>
        <p:blipFill>
          <a:blip r:embed="rId58">
            <a:alphaModFix/>
          </a:blip>
          <a:stretch>
            <a:fillRect/>
          </a:stretch>
        </p:blipFill>
        <p:spPr>
          <a:xfrm>
            <a:off x="6622850" y="2600046"/>
            <a:ext cx="1200374" cy="249428"/>
          </a:xfrm>
          <a:prstGeom prst="rect">
            <a:avLst/>
          </a:prstGeom>
          <a:noFill/>
          <a:ln>
            <a:noFill/>
          </a:ln>
        </p:spPr>
      </p:pic>
      <p:pic>
        <p:nvPicPr>
          <p:cNvPr descr="Image result for RedHat logo" id="364" name="Shape 364"/>
          <p:cNvPicPr preferRelativeResize="0"/>
          <p:nvPr/>
        </p:nvPicPr>
        <p:blipFill>
          <a:blip r:embed="rId59">
            <a:alphaModFix/>
          </a:blip>
          <a:stretch>
            <a:fillRect/>
          </a:stretch>
        </p:blipFill>
        <p:spPr>
          <a:xfrm>
            <a:off x="7997812" y="3237706"/>
            <a:ext cx="1133825" cy="362393"/>
          </a:xfrm>
          <a:prstGeom prst="rect">
            <a:avLst/>
          </a:prstGeom>
          <a:noFill/>
          <a:ln>
            <a:noFill/>
          </a:ln>
        </p:spPr>
      </p:pic>
      <p:pic>
        <p:nvPicPr>
          <p:cNvPr descr="Image result for Capital One logo" id="365" name="Shape 365"/>
          <p:cNvPicPr preferRelativeResize="0"/>
          <p:nvPr/>
        </p:nvPicPr>
        <p:blipFill rotWithShape="1">
          <a:blip r:embed="rId60">
            <a:alphaModFix/>
          </a:blip>
          <a:srcRect b="33385" l="0" r="0" t="28142"/>
          <a:stretch/>
        </p:blipFill>
        <p:spPr>
          <a:xfrm>
            <a:off x="7945000" y="2747151"/>
            <a:ext cx="1133825" cy="436221"/>
          </a:xfrm>
          <a:prstGeom prst="rect">
            <a:avLst/>
          </a:prstGeom>
          <a:noFill/>
          <a:ln>
            <a:noFill/>
          </a:ln>
        </p:spPr>
      </p:pic>
      <p:pic>
        <p:nvPicPr>
          <p:cNvPr descr="Image result for Dell EMC logo" id="366" name="Shape 366"/>
          <p:cNvPicPr preferRelativeResize="0"/>
          <p:nvPr/>
        </p:nvPicPr>
        <p:blipFill>
          <a:blip r:embed="rId61">
            <a:alphaModFix/>
          </a:blip>
          <a:stretch>
            <a:fillRect/>
          </a:stretch>
        </p:blipFill>
        <p:spPr>
          <a:xfrm>
            <a:off x="8480100" y="2074651"/>
            <a:ext cx="555424" cy="555424"/>
          </a:xfrm>
          <a:prstGeom prst="rect">
            <a:avLst/>
          </a:prstGeom>
          <a:noFill/>
          <a:ln>
            <a:noFill/>
          </a:ln>
        </p:spPr>
      </p:pic>
      <p:pic>
        <p:nvPicPr>
          <p:cNvPr descr="Image result for Xero logo" id="367" name="Shape 367"/>
          <p:cNvPicPr preferRelativeResize="0"/>
          <p:nvPr/>
        </p:nvPicPr>
        <p:blipFill rotWithShape="1">
          <a:blip r:embed="rId62">
            <a:alphaModFix/>
          </a:blip>
          <a:srcRect b="13002" l="24023" r="23877" t="13828"/>
          <a:stretch/>
        </p:blipFill>
        <p:spPr>
          <a:xfrm>
            <a:off x="7847424" y="2183439"/>
            <a:ext cx="608475" cy="599473"/>
          </a:xfrm>
          <a:prstGeom prst="rect">
            <a:avLst/>
          </a:prstGeom>
          <a:noFill/>
          <a:ln>
            <a:noFill/>
          </a:ln>
        </p:spPr>
      </p:pic>
      <p:pic>
        <p:nvPicPr>
          <p:cNvPr descr="Image result for MongoDB logo" id="368" name="Shape 368"/>
          <p:cNvPicPr preferRelativeResize="0"/>
          <p:nvPr/>
        </p:nvPicPr>
        <p:blipFill>
          <a:blip r:embed="rId63">
            <a:alphaModFix/>
          </a:blip>
          <a:stretch>
            <a:fillRect/>
          </a:stretch>
        </p:blipFill>
        <p:spPr>
          <a:xfrm>
            <a:off x="6498937" y="342917"/>
            <a:ext cx="1200374" cy="316075"/>
          </a:xfrm>
          <a:prstGeom prst="rect">
            <a:avLst/>
          </a:prstGeom>
          <a:noFill/>
          <a:ln>
            <a:noFill/>
          </a:ln>
        </p:spPr>
      </p:pic>
      <p:pic>
        <p:nvPicPr>
          <p:cNvPr descr="Image result for Hulu logo" id="369" name="Shape 369"/>
          <p:cNvPicPr preferRelativeResize="0"/>
          <p:nvPr/>
        </p:nvPicPr>
        <p:blipFill>
          <a:blip r:embed="rId64">
            <a:alphaModFix/>
          </a:blip>
          <a:stretch>
            <a:fillRect/>
          </a:stretch>
        </p:blipFill>
        <p:spPr>
          <a:xfrm>
            <a:off x="7911725" y="1652991"/>
            <a:ext cx="1200375" cy="398874"/>
          </a:xfrm>
          <a:prstGeom prst="rect">
            <a:avLst/>
          </a:prstGeom>
          <a:noFill/>
          <a:ln>
            <a:noFill/>
          </a:ln>
        </p:spPr>
      </p:pic>
      <p:pic>
        <p:nvPicPr>
          <p:cNvPr descr="Image result for NASA logo" id="370" name="Shape 370"/>
          <p:cNvPicPr preferRelativeResize="0"/>
          <p:nvPr/>
        </p:nvPicPr>
        <p:blipFill>
          <a:blip r:embed="rId65">
            <a:alphaModFix/>
          </a:blip>
          <a:stretch>
            <a:fillRect/>
          </a:stretch>
        </p:blipFill>
        <p:spPr>
          <a:xfrm>
            <a:off x="5124875" y="1164185"/>
            <a:ext cx="768849" cy="633964"/>
          </a:xfrm>
          <a:prstGeom prst="rect">
            <a:avLst/>
          </a:prstGeom>
          <a:noFill/>
          <a:ln>
            <a:noFill/>
          </a:ln>
        </p:spPr>
      </p:pic>
      <p:pic>
        <p:nvPicPr>
          <p:cNvPr descr="Image result for AOL logo" id="371" name="Shape 371"/>
          <p:cNvPicPr preferRelativeResize="0"/>
          <p:nvPr/>
        </p:nvPicPr>
        <p:blipFill>
          <a:blip r:embed="rId66">
            <a:alphaModFix/>
          </a:blip>
          <a:stretch>
            <a:fillRect/>
          </a:stretch>
        </p:blipFill>
        <p:spPr>
          <a:xfrm>
            <a:off x="6339750" y="655137"/>
            <a:ext cx="974524" cy="390912"/>
          </a:xfrm>
          <a:prstGeom prst="rect">
            <a:avLst/>
          </a:prstGeom>
          <a:noFill/>
          <a:ln>
            <a:noFill/>
          </a:ln>
        </p:spPr>
      </p:pic>
      <p:pic>
        <p:nvPicPr>
          <p:cNvPr descr="Image result for Harvard University logo" id="372" name="Shape 372"/>
          <p:cNvPicPr preferRelativeResize="0"/>
          <p:nvPr/>
        </p:nvPicPr>
        <p:blipFill>
          <a:blip r:embed="rId67">
            <a:alphaModFix/>
          </a:blip>
          <a:stretch>
            <a:fillRect/>
          </a:stretch>
        </p:blipFill>
        <p:spPr>
          <a:xfrm>
            <a:off x="4592637" y="774200"/>
            <a:ext cx="1329949" cy="334749"/>
          </a:xfrm>
          <a:prstGeom prst="rect">
            <a:avLst/>
          </a:prstGeom>
          <a:noFill/>
          <a:ln>
            <a:noFill/>
          </a:ln>
        </p:spPr>
      </p:pic>
      <p:pic>
        <p:nvPicPr>
          <p:cNvPr descr="Image result for New York Times logo" id="373" name="Shape 373"/>
          <p:cNvPicPr preferRelativeResize="0"/>
          <p:nvPr/>
        </p:nvPicPr>
        <p:blipFill>
          <a:blip r:embed="rId68">
            <a:alphaModFix/>
          </a:blip>
          <a:stretch>
            <a:fillRect/>
          </a:stretch>
        </p:blipFill>
        <p:spPr>
          <a:xfrm>
            <a:off x="6835275" y="1758065"/>
            <a:ext cx="1028200" cy="822559"/>
          </a:xfrm>
          <a:prstGeom prst="rect">
            <a:avLst/>
          </a:prstGeom>
          <a:noFill/>
          <a:ln>
            <a:noFill/>
          </a:ln>
        </p:spPr>
      </p:pic>
      <p:pic>
        <p:nvPicPr>
          <p:cNvPr descr="Image result for The Home Depot logo" id="374" name="Shape 374"/>
          <p:cNvPicPr preferRelativeResize="0"/>
          <p:nvPr/>
        </p:nvPicPr>
        <p:blipFill>
          <a:blip r:embed="rId69">
            <a:alphaModFix/>
          </a:blip>
          <a:stretch>
            <a:fillRect/>
          </a:stretch>
        </p:blipFill>
        <p:spPr>
          <a:xfrm>
            <a:off x="4199150" y="288850"/>
            <a:ext cx="363099" cy="363099"/>
          </a:xfrm>
          <a:prstGeom prst="rect">
            <a:avLst/>
          </a:prstGeom>
          <a:noFill/>
          <a:ln>
            <a:noFill/>
          </a:ln>
        </p:spPr>
      </p:pic>
      <p:pic>
        <p:nvPicPr>
          <p:cNvPr descr="Image result for unitedhealth group logo" id="375" name="Shape 375"/>
          <p:cNvPicPr preferRelativeResize="0"/>
          <p:nvPr/>
        </p:nvPicPr>
        <p:blipFill>
          <a:blip r:embed="rId70">
            <a:alphaModFix/>
          </a:blip>
          <a:stretch>
            <a:fillRect/>
          </a:stretch>
        </p:blipFill>
        <p:spPr>
          <a:xfrm>
            <a:off x="7288349" y="742200"/>
            <a:ext cx="1028199" cy="574463"/>
          </a:xfrm>
          <a:prstGeom prst="rect">
            <a:avLst/>
          </a:prstGeom>
          <a:noFill/>
          <a:ln>
            <a:noFill/>
          </a:ln>
        </p:spPr>
      </p:pic>
      <p:pic>
        <p:nvPicPr>
          <p:cNvPr descr="Image result for GE Digital logo" id="376" name="Shape 376"/>
          <p:cNvPicPr preferRelativeResize="0"/>
          <p:nvPr/>
        </p:nvPicPr>
        <p:blipFill>
          <a:blip r:embed="rId71">
            <a:alphaModFix/>
          </a:blip>
          <a:stretch>
            <a:fillRect/>
          </a:stretch>
        </p:blipFill>
        <p:spPr>
          <a:xfrm>
            <a:off x="6832975" y="56327"/>
            <a:ext cx="974525" cy="368433"/>
          </a:xfrm>
          <a:prstGeom prst="rect">
            <a:avLst/>
          </a:prstGeom>
          <a:noFill/>
          <a:ln>
            <a:noFill/>
          </a:ln>
        </p:spPr>
      </p:pic>
      <p:pic>
        <p:nvPicPr>
          <p:cNvPr descr="Image result for comcast Logo" id="377" name="Shape 377"/>
          <p:cNvPicPr preferRelativeResize="0"/>
          <p:nvPr/>
        </p:nvPicPr>
        <p:blipFill rotWithShape="1">
          <a:blip r:embed="rId72">
            <a:alphaModFix/>
          </a:blip>
          <a:srcRect b="24404" l="8330" r="4257" t="14060"/>
          <a:stretch/>
        </p:blipFill>
        <p:spPr>
          <a:xfrm>
            <a:off x="8103225" y="749487"/>
            <a:ext cx="974525" cy="384176"/>
          </a:xfrm>
          <a:prstGeom prst="rect">
            <a:avLst/>
          </a:prstGeom>
          <a:noFill/>
          <a:ln>
            <a:noFill/>
          </a:ln>
        </p:spPr>
      </p:pic>
      <p:pic>
        <p:nvPicPr>
          <p:cNvPr descr="Image result for Zendesk Logo" id="378" name="Shape 378"/>
          <p:cNvPicPr preferRelativeResize="0"/>
          <p:nvPr/>
        </p:nvPicPr>
        <p:blipFill>
          <a:blip r:embed="rId73">
            <a:alphaModFix/>
          </a:blip>
          <a:stretch>
            <a:fillRect/>
          </a:stretch>
        </p:blipFill>
        <p:spPr>
          <a:xfrm>
            <a:off x="7744075" y="421578"/>
            <a:ext cx="1329924" cy="306571"/>
          </a:xfrm>
          <a:prstGeom prst="rect">
            <a:avLst/>
          </a:prstGeom>
          <a:noFill/>
          <a:ln>
            <a:noFill/>
          </a:ln>
        </p:spPr>
      </p:pic>
      <p:pic>
        <p:nvPicPr>
          <p:cNvPr descr="Image result for Intel Logo" id="379" name="Shape 379" title="http://logos-download.com/148-intel-logo-download.html"/>
          <p:cNvPicPr preferRelativeResize="0"/>
          <p:nvPr/>
        </p:nvPicPr>
        <p:blipFill>
          <a:blip r:embed="rId74">
            <a:alphaModFix/>
          </a:blip>
          <a:stretch>
            <a:fillRect/>
          </a:stretch>
        </p:blipFill>
        <p:spPr>
          <a:xfrm>
            <a:off x="7911725" y="12500"/>
            <a:ext cx="685799" cy="454674"/>
          </a:xfrm>
          <a:prstGeom prst="rect">
            <a:avLst/>
          </a:prstGeom>
          <a:noFill/>
          <a:ln>
            <a:noFill/>
          </a:ln>
        </p:spPr>
      </p:pic>
      <p:pic>
        <p:nvPicPr>
          <p:cNvPr descr="Image result for shopify Logo" id="380" name="Shape 380" title="http://vectorlogo4u.com/shopify-logo-vector/"/>
          <p:cNvPicPr preferRelativeResize="0"/>
          <p:nvPr/>
        </p:nvPicPr>
        <p:blipFill rotWithShape="1">
          <a:blip r:embed="rId75">
            <a:alphaModFix/>
          </a:blip>
          <a:srcRect b="5176" l="31231" r="31261" t="4325"/>
          <a:stretch/>
        </p:blipFill>
        <p:spPr>
          <a:xfrm>
            <a:off x="8701750" y="61025"/>
            <a:ext cx="423675" cy="406149"/>
          </a:xfrm>
          <a:prstGeom prst="rect">
            <a:avLst/>
          </a:prstGeom>
          <a:noFill/>
          <a:ln>
            <a:noFill/>
          </a:ln>
        </p:spPr>
      </p:pic>
      <p:pic>
        <p:nvPicPr>
          <p:cNvPr descr="Image result for Intercom Logo" id="381" name="Shape 381" title="http://seeklogo.com/vector-logo/286191/intercom"/>
          <p:cNvPicPr preferRelativeResize="0"/>
          <p:nvPr/>
        </p:nvPicPr>
        <p:blipFill>
          <a:blip r:embed="rId76">
            <a:alphaModFix/>
          </a:blip>
          <a:stretch>
            <a:fillRect/>
          </a:stretch>
        </p:blipFill>
        <p:spPr>
          <a:xfrm>
            <a:off x="7342025" y="697537"/>
            <a:ext cx="276400" cy="27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819150" y="693200"/>
            <a:ext cx="7505700" cy="954600"/>
          </a:xfrm>
          <a:prstGeom prst="rect">
            <a:avLst/>
          </a:prstGeom>
        </p:spPr>
        <p:txBody>
          <a:bodyPr anchorCtr="0" anchor="t" bIns="91425" lIns="91425" rIns="91425" wrap="square" tIns="91425">
            <a:noAutofit/>
          </a:bodyPr>
          <a:lstStyle/>
          <a:p>
            <a:pPr lvl="0" rtl="0">
              <a:spcBef>
                <a:spcPts val="0"/>
              </a:spcBef>
              <a:buNone/>
            </a:pPr>
            <a:r>
              <a:rPr lang="en" sz="3200"/>
              <a:t>What do we need to make SRE a success?</a:t>
            </a:r>
          </a:p>
        </p:txBody>
      </p:sp>
      <p:sp>
        <p:nvSpPr>
          <p:cNvPr id="387" name="Shape 387"/>
          <p:cNvSpPr txBox="1"/>
          <p:nvPr>
            <p:ph idx="1" type="body"/>
          </p:nvPr>
        </p:nvSpPr>
        <p:spPr>
          <a:xfrm>
            <a:off x="819150" y="1955325"/>
            <a:ext cx="7505700" cy="2353500"/>
          </a:xfrm>
          <a:prstGeom prst="rect">
            <a:avLst/>
          </a:prstGeom>
        </p:spPr>
        <p:txBody>
          <a:bodyPr anchorCtr="0" anchor="t" bIns="91425" lIns="91425" rIns="91425" wrap="square" tIns="91425">
            <a:noAutofit/>
          </a:bodyPr>
          <a:lstStyle/>
          <a:p>
            <a:pPr indent="-368300" lvl="0" marL="457200" rtl="0">
              <a:lnSpc>
                <a:spcPct val="135000"/>
              </a:lnSpc>
              <a:spcBef>
                <a:spcPts val="135"/>
              </a:spcBef>
              <a:spcAft>
                <a:spcPts val="135"/>
              </a:spcAft>
              <a:buSzPct val="100000"/>
            </a:pPr>
            <a:r>
              <a:rPr lang="en" sz="2200"/>
              <a:t>Appropriate access</a:t>
            </a:r>
          </a:p>
          <a:p>
            <a:pPr indent="-368300" lvl="0" marL="457200" marR="0" rtl="0" algn="l">
              <a:lnSpc>
                <a:spcPct val="135000"/>
              </a:lnSpc>
              <a:spcBef>
                <a:spcPts val="135"/>
              </a:spcBef>
              <a:spcAft>
                <a:spcPts val="135"/>
              </a:spcAft>
              <a:buClr>
                <a:schemeClr val="dk2"/>
              </a:buClr>
              <a:buSzPct val="100000"/>
              <a:buFont typeface="Calibri"/>
            </a:pPr>
            <a:r>
              <a:rPr lang="en" sz="2200"/>
              <a:t>Continued management buy-in</a:t>
            </a:r>
          </a:p>
          <a:p>
            <a:pPr indent="-368300" lvl="0" marL="457200" marR="0" rtl="0" algn="l">
              <a:lnSpc>
                <a:spcPct val="135000"/>
              </a:lnSpc>
              <a:spcBef>
                <a:spcPts val="135"/>
              </a:spcBef>
              <a:spcAft>
                <a:spcPts val="135"/>
              </a:spcAft>
              <a:buSzPct val="100000"/>
            </a:pPr>
            <a:r>
              <a:rPr lang="en" sz="2200"/>
              <a:t>Empowering SREs</a:t>
            </a:r>
          </a:p>
          <a:p>
            <a:pPr indent="-368300" lvl="0" marL="457200" marR="0" rtl="0" algn="l">
              <a:lnSpc>
                <a:spcPct val="135000"/>
              </a:lnSpc>
              <a:spcBef>
                <a:spcPts val="135"/>
              </a:spcBef>
              <a:spcAft>
                <a:spcPts val="135"/>
              </a:spcAft>
              <a:buSzPct val="100000"/>
            </a:pPr>
            <a:r>
              <a:rPr lang="en" sz="2200"/>
              <a:t>Hard work</a:t>
            </a:r>
          </a:p>
          <a:p>
            <a:pPr indent="-368300" lvl="0" marL="457200" marR="0" rtl="0" algn="l">
              <a:lnSpc>
                <a:spcPct val="135000"/>
              </a:lnSpc>
              <a:spcBef>
                <a:spcPts val="135"/>
              </a:spcBef>
              <a:spcAft>
                <a:spcPts val="135"/>
              </a:spcAft>
              <a:buSzPct val="100000"/>
            </a:pPr>
            <a:r>
              <a:rPr lang="en" sz="2200"/>
              <a:t>You!</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91" name="Shape 391"/>
        <p:cNvGrpSpPr/>
        <p:nvPr/>
      </p:nvGrpSpPr>
      <p:grpSpPr>
        <a:xfrm>
          <a:off x="0" y="0"/>
          <a:ext cx="0" cy="0"/>
          <a:chOff x="0" y="0"/>
          <a:chExt cx="0" cy="0"/>
        </a:xfrm>
      </p:grpSpPr>
      <p:sp>
        <p:nvSpPr>
          <p:cNvPr id="392" name="Shape 392"/>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“Hope is not a strategy”</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291650" y="845600"/>
            <a:ext cx="4873800" cy="1383000"/>
          </a:xfrm>
          <a:prstGeom prst="rect">
            <a:avLst/>
          </a:prstGeom>
        </p:spPr>
        <p:txBody>
          <a:bodyPr anchorCtr="0" anchor="t" bIns="91425" lIns="91425" rIns="91425" wrap="square" tIns="91425">
            <a:noAutofit/>
          </a:bodyPr>
          <a:lstStyle/>
          <a:p>
            <a:pPr lvl="0" algn="ctr">
              <a:spcBef>
                <a:spcPts val="0"/>
              </a:spcBef>
              <a:buNone/>
            </a:pPr>
            <a:r>
              <a:rPr lang="en" sz="3800"/>
              <a:t>Thank you!</a:t>
            </a:r>
          </a:p>
        </p:txBody>
      </p:sp>
      <p:sp>
        <p:nvSpPr>
          <p:cNvPr id="398" name="Shape 398"/>
          <p:cNvSpPr txBox="1"/>
          <p:nvPr>
            <p:ph idx="1" type="body"/>
          </p:nvPr>
        </p:nvSpPr>
        <p:spPr>
          <a:xfrm>
            <a:off x="291650" y="2844575"/>
            <a:ext cx="4873800" cy="2119800"/>
          </a:xfrm>
          <a:prstGeom prst="rect">
            <a:avLst/>
          </a:prstGeom>
        </p:spPr>
        <p:txBody>
          <a:bodyPr anchorCtr="0" anchor="t" bIns="91425" lIns="91425" rIns="91425" wrap="square" tIns="91425">
            <a:noAutofit/>
          </a:bodyPr>
          <a:lstStyle/>
          <a:p>
            <a:pPr lvl="0" rtl="0" algn="ctr">
              <a:spcBef>
                <a:spcPts val="0"/>
              </a:spcBef>
              <a:spcAft>
                <a:spcPts val="0"/>
              </a:spcAft>
              <a:buNone/>
            </a:pPr>
            <a:r>
              <a:rPr b="1" lang="en" sz="1800"/>
              <a:t>Ashley Poole</a:t>
            </a:r>
          </a:p>
          <a:p>
            <a:pPr lvl="0" algn="ctr">
              <a:spcBef>
                <a:spcPts val="0"/>
              </a:spcBef>
              <a:spcAft>
                <a:spcPts val="0"/>
              </a:spcAft>
              <a:buNone/>
            </a:pPr>
            <a:r>
              <a:rPr lang="en" sz="1800"/>
              <a:t>@AshleyPooleUK</a:t>
            </a:r>
          </a:p>
          <a:p>
            <a:pPr lvl="0" algn="ctr">
              <a:spcBef>
                <a:spcPts val="0"/>
              </a:spcBef>
              <a:spcAft>
                <a:spcPts val="0"/>
              </a:spcAft>
              <a:buNone/>
            </a:pPr>
            <a:r>
              <a:rPr lang="en" sz="1800"/>
              <a:t>https://ashleypoole.co.uk</a:t>
            </a:r>
          </a:p>
          <a:p>
            <a:pPr lvl="0" algn="ctr">
              <a:spcBef>
                <a:spcPts val="0"/>
              </a:spcBef>
              <a:spcAft>
                <a:spcPts val="0"/>
              </a:spcAft>
              <a:buNone/>
            </a:pPr>
            <a:r>
              <a:t/>
            </a:r>
            <a:endParaRPr sz="1400"/>
          </a:p>
        </p:txBody>
      </p:sp>
      <p:pic>
        <p:nvPicPr>
          <p:cNvPr id="399" name="Shape 399"/>
          <p:cNvPicPr preferRelativeResize="0"/>
          <p:nvPr/>
        </p:nvPicPr>
        <p:blipFill>
          <a:blip r:embed="rId3">
            <a:alphaModFix/>
          </a:blip>
          <a:stretch>
            <a:fillRect/>
          </a:stretch>
        </p:blipFill>
        <p:spPr>
          <a:xfrm>
            <a:off x="5286375" y="0"/>
            <a:ext cx="385762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And talk about DevOps!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title="WhatIsDevOps.mp4">
            <a:hlinkClick r:id="rId3"/>
          </p:cNvPr>
          <p:cNvSpPr/>
          <p:nvPr/>
        </p:nvSpPr>
        <p:spPr>
          <a:xfrm>
            <a:off x="2024575" y="437350"/>
            <a:ext cx="5370574" cy="4027950"/>
          </a:xfrm>
          <a:prstGeom prst="rect">
            <a:avLst/>
          </a:prstGeom>
          <a:blipFill>
            <a:blip r:embed="rId4">
              <a:alphaModFix/>
            </a:blip>
            <a:stretch>
              <a:fillRect/>
            </a:stretch>
          </a:blipFill>
          <a:ln>
            <a:noFill/>
          </a:ln>
        </p:spPr>
      </p:sp>
      <p:sp>
        <p:nvSpPr>
          <p:cNvPr id="153" name="Shape 153"/>
          <p:cNvSpPr txBox="1"/>
          <p:nvPr/>
        </p:nvSpPr>
        <p:spPr>
          <a:xfrm>
            <a:off x="2286000" y="4362450"/>
            <a:ext cx="4572000" cy="587400"/>
          </a:xfrm>
          <a:prstGeom prst="rect">
            <a:avLst/>
          </a:prstGeom>
          <a:noFill/>
          <a:ln>
            <a:noFill/>
          </a:ln>
        </p:spPr>
        <p:txBody>
          <a:bodyPr anchorCtr="0" anchor="ctr" bIns="91425" lIns="91425" rIns="91425" wrap="square" tIns="91425">
            <a:noAutofit/>
          </a:bodyPr>
          <a:lstStyle/>
          <a:p>
            <a:pPr lvl="0" rtl="0" algn="ctr">
              <a:spcBef>
                <a:spcPts val="0"/>
              </a:spcBef>
              <a:buNone/>
            </a:pPr>
            <a:r>
              <a:rPr lang="en"/>
              <a:t>http://vooza.com/videos/what-is-devops/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819150" y="693200"/>
            <a:ext cx="7505700" cy="954600"/>
          </a:xfrm>
          <a:prstGeom prst="rect">
            <a:avLst/>
          </a:prstGeom>
        </p:spPr>
        <p:txBody>
          <a:bodyPr anchorCtr="0" anchor="t" bIns="91425" lIns="91425" rIns="91425" wrap="square" tIns="91425">
            <a:noAutofit/>
          </a:bodyPr>
          <a:lstStyle/>
          <a:p>
            <a:pPr lvl="0">
              <a:spcBef>
                <a:spcPts val="0"/>
              </a:spcBef>
              <a:buNone/>
            </a:pPr>
            <a:r>
              <a:rPr lang="en" sz="3200"/>
              <a:t>DevOps Is Not:</a:t>
            </a:r>
          </a:p>
        </p:txBody>
      </p:sp>
      <p:sp>
        <p:nvSpPr>
          <p:cNvPr id="159" name="Shape 159"/>
          <p:cNvSpPr txBox="1"/>
          <p:nvPr>
            <p:ph idx="1" type="body"/>
          </p:nvPr>
        </p:nvSpPr>
        <p:spPr>
          <a:xfrm>
            <a:off x="819150" y="1510800"/>
            <a:ext cx="7505700" cy="2919600"/>
          </a:xfrm>
          <a:prstGeom prst="rect">
            <a:avLst/>
          </a:prstGeom>
        </p:spPr>
        <p:txBody>
          <a:bodyPr anchorCtr="0" anchor="t" bIns="91425" lIns="91425" rIns="91425" wrap="square" tIns="91425">
            <a:noAutofit/>
          </a:bodyPr>
          <a:lstStyle/>
          <a:p>
            <a:pPr indent="-368300" lvl="0" marL="457200" rtl="0">
              <a:lnSpc>
                <a:spcPct val="135000"/>
              </a:lnSpc>
              <a:spcBef>
                <a:spcPts val="135"/>
              </a:spcBef>
              <a:spcAft>
                <a:spcPts val="135"/>
              </a:spcAft>
              <a:buSzPct val="100000"/>
            </a:pPr>
            <a:r>
              <a:rPr lang="en" sz="2200"/>
              <a:t>A Role</a:t>
            </a:r>
          </a:p>
          <a:p>
            <a:pPr indent="-368300" lvl="0" marL="457200" rtl="0">
              <a:lnSpc>
                <a:spcPct val="135000"/>
              </a:lnSpc>
              <a:spcBef>
                <a:spcPts val="135"/>
              </a:spcBef>
              <a:spcAft>
                <a:spcPts val="135"/>
              </a:spcAft>
              <a:buSzPct val="100000"/>
            </a:pPr>
            <a:r>
              <a:rPr lang="en" sz="2200"/>
              <a:t>A Team</a:t>
            </a:r>
          </a:p>
          <a:p>
            <a:pPr indent="-368300" lvl="0" marL="457200" rtl="0">
              <a:lnSpc>
                <a:spcPct val="135000"/>
              </a:lnSpc>
              <a:spcBef>
                <a:spcPts val="135"/>
              </a:spcBef>
              <a:spcAft>
                <a:spcPts val="135"/>
              </a:spcAft>
              <a:buSzPct val="100000"/>
            </a:pPr>
            <a:r>
              <a:rPr lang="en" sz="2200"/>
              <a:t>A Tool</a:t>
            </a:r>
          </a:p>
          <a:p>
            <a:pPr indent="-368300" lvl="0" marL="457200" rtl="0">
              <a:lnSpc>
                <a:spcPct val="135000"/>
              </a:lnSpc>
              <a:spcBef>
                <a:spcPts val="135"/>
              </a:spcBef>
              <a:spcAft>
                <a:spcPts val="135"/>
              </a:spcAft>
              <a:buSzPct val="100000"/>
            </a:pPr>
            <a:r>
              <a:rPr lang="en" sz="2200"/>
              <a:t>One strategy fits all</a:t>
            </a:r>
          </a:p>
          <a:p>
            <a:pPr indent="-368300" lvl="0" marL="457200" rtl="0">
              <a:lnSpc>
                <a:spcPct val="135000"/>
              </a:lnSpc>
              <a:spcBef>
                <a:spcPts val="135"/>
              </a:spcBef>
              <a:spcAft>
                <a:spcPts val="135"/>
              </a:spcAft>
              <a:buSzPct val="100000"/>
            </a:pPr>
            <a:r>
              <a:rPr lang="en" sz="2200"/>
              <a:t>Only for startups or “unicorn” companies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819150" y="693200"/>
            <a:ext cx="7505700" cy="954600"/>
          </a:xfrm>
          <a:prstGeom prst="rect">
            <a:avLst/>
          </a:prstGeom>
        </p:spPr>
        <p:txBody>
          <a:bodyPr anchorCtr="0" anchor="t" bIns="91425" lIns="91425" rIns="91425" wrap="square" tIns="91425">
            <a:noAutofit/>
          </a:bodyPr>
          <a:lstStyle/>
          <a:p>
            <a:pPr lvl="0" rtl="0">
              <a:spcBef>
                <a:spcPts val="0"/>
              </a:spcBef>
              <a:buNone/>
            </a:pPr>
            <a:r>
              <a:rPr lang="en" sz="3200"/>
              <a:t>DevOps Is:</a:t>
            </a:r>
          </a:p>
        </p:txBody>
      </p:sp>
      <p:sp>
        <p:nvSpPr>
          <p:cNvPr id="165" name="Shape 165"/>
          <p:cNvSpPr txBox="1"/>
          <p:nvPr>
            <p:ph idx="1" type="body"/>
          </p:nvPr>
        </p:nvSpPr>
        <p:spPr>
          <a:xfrm>
            <a:off x="819150" y="1533525"/>
            <a:ext cx="7505700" cy="2775300"/>
          </a:xfrm>
          <a:prstGeom prst="rect">
            <a:avLst/>
          </a:prstGeom>
        </p:spPr>
        <p:txBody>
          <a:bodyPr anchorCtr="0" anchor="t" bIns="91425" lIns="91425" rIns="91425" wrap="square" tIns="91425">
            <a:noAutofit/>
          </a:bodyPr>
          <a:lstStyle/>
          <a:p>
            <a:pPr indent="-368300" lvl="0" marL="457200" rtl="0">
              <a:lnSpc>
                <a:spcPct val="135000"/>
              </a:lnSpc>
              <a:spcBef>
                <a:spcPts val="135"/>
              </a:spcBef>
              <a:spcAft>
                <a:spcPts val="135"/>
              </a:spcAft>
              <a:buSzPct val="100000"/>
            </a:pPr>
            <a:r>
              <a:rPr lang="en" sz="2200"/>
              <a:t>A culture</a:t>
            </a:r>
          </a:p>
          <a:p>
            <a:pPr indent="-368300" lvl="0" marL="457200" rtl="0">
              <a:lnSpc>
                <a:spcPct val="135000"/>
              </a:lnSpc>
              <a:spcBef>
                <a:spcPts val="135"/>
              </a:spcBef>
              <a:spcAft>
                <a:spcPts val="135"/>
              </a:spcAft>
              <a:buSzPct val="100000"/>
            </a:pPr>
            <a:r>
              <a:rPr lang="en" sz="2200"/>
              <a:t>A set of principals</a:t>
            </a:r>
          </a:p>
          <a:p>
            <a:pPr indent="-368300" lvl="0" marL="457200" rtl="0">
              <a:lnSpc>
                <a:spcPct val="135000"/>
              </a:lnSpc>
              <a:spcBef>
                <a:spcPts val="135"/>
              </a:spcBef>
              <a:spcAft>
                <a:spcPts val="135"/>
              </a:spcAft>
              <a:buSzPct val="100000"/>
            </a:pPr>
            <a:r>
              <a:rPr lang="en" sz="2200"/>
              <a:t>A willingness to break down silos</a:t>
            </a:r>
          </a:p>
          <a:p>
            <a:pPr indent="-368300" lvl="0" marL="457200" rtl="0">
              <a:lnSpc>
                <a:spcPct val="135000"/>
              </a:lnSpc>
              <a:spcBef>
                <a:spcPts val="135"/>
              </a:spcBef>
              <a:spcAft>
                <a:spcPts val="135"/>
              </a:spcAft>
              <a:buSzPct val="100000"/>
            </a:pPr>
            <a:r>
              <a:rPr lang="en" sz="2200"/>
              <a:t>An agile relationship between Development and IT Operations </a:t>
            </a:r>
          </a:p>
          <a:p>
            <a:pPr indent="-368300" lvl="1" marL="914400" rtl="0">
              <a:lnSpc>
                <a:spcPct val="135000"/>
              </a:lnSpc>
              <a:spcBef>
                <a:spcPts val="135"/>
              </a:spcBef>
              <a:spcAft>
                <a:spcPts val="135"/>
              </a:spcAft>
              <a:buSzPct val="100000"/>
            </a:pPr>
            <a:r>
              <a:rPr lang="en" sz="2200"/>
              <a:t>Enabling a feedback loop!</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Shape 170"/>
          <p:cNvPicPr preferRelativeResize="0"/>
          <p:nvPr/>
        </p:nvPicPr>
        <p:blipFill rotWithShape="1">
          <a:blip r:embed="rId3">
            <a:alphaModFix/>
          </a:blip>
          <a:srcRect b="5553" l="28399" r="29034" t="3255"/>
          <a:stretch/>
        </p:blipFill>
        <p:spPr>
          <a:xfrm>
            <a:off x="4675225" y="283275"/>
            <a:ext cx="2770049" cy="4456000"/>
          </a:xfrm>
          <a:prstGeom prst="rect">
            <a:avLst/>
          </a:prstGeom>
          <a:noFill/>
          <a:ln>
            <a:noFill/>
          </a:ln>
        </p:spPr>
      </p:pic>
      <p:pic>
        <p:nvPicPr>
          <p:cNvPr id="171" name="Shape 171"/>
          <p:cNvPicPr preferRelativeResize="0"/>
          <p:nvPr/>
        </p:nvPicPr>
        <p:blipFill>
          <a:blip r:embed="rId4">
            <a:alphaModFix/>
          </a:blip>
          <a:stretch>
            <a:fillRect/>
          </a:stretch>
        </p:blipFill>
        <p:spPr>
          <a:xfrm>
            <a:off x="768400" y="-20950"/>
            <a:ext cx="4352799" cy="535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1393929" y="1301145"/>
            <a:ext cx="6366900" cy="2539200"/>
          </a:xfrm>
          <a:prstGeom prst="rect">
            <a:avLst/>
          </a:prstGeom>
        </p:spPr>
        <p:txBody>
          <a:bodyPr anchorCtr="0" anchor="ctr" bIns="91425" lIns="91425" rIns="91425" wrap="square" tIns="91425">
            <a:noAutofit/>
          </a:bodyPr>
          <a:lstStyle/>
          <a:p>
            <a:pPr lvl="0" rtl="0">
              <a:spcBef>
                <a:spcPts val="0"/>
              </a:spcBef>
              <a:buNone/>
            </a:pPr>
            <a:r>
              <a:rPr lang="en" sz="3800"/>
              <a:t>Now, what is SRE?</a:t>
            </a: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